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  <p:sldMasterId id="2147483692" r:id="rId2"/>
  </p:sldMasterIdLst>
  <p:notesMasterIdLst>
    <p:notesMasterId r:id="rId17"/>
  </p:notesMasterIdLst>
  <p:handoutMasterIdLst>
    <p:handoutMasterId r:id="rId18"/>
  </p:handoutMasterIdLst>
  <p:sldIdLst>
    <p:sldId id="256" r:id="rId3"/>
    <p:sldId id="484" r:id="rId4"/>
    <p:sldId id="485" r:id="rId5"/>
    <p:sldId id="486" r:id="rId6"/>
    <p:sldId id="523" r:id="rId7"/>
    <p:sldId id="276" r:id="rId8"/>
    <p:sldId id="281" r:id="rId9"/>
    <p:sldId id="282" r:id="rId10"/>
    <p:sldId id="283" r:id="rId11"/>
    <p:sldId id="284" r:id="rId12"/>
    <p:sldId id="285" r:id="rId13"/>
    <p:sldId id="563" r:id="rId14"/>
    <p:sldId id="561" r:id="rId15"/>
    <p:sldId id="562" r:id="rId16"/>
  </p:sldIdLst>
  <p:sldSz cx="9144000" cy="6858000" type="screen4x3"/>
  <p:notesSz cx="6858000" cy="9144000"/>
  <p:custDataLst>
    <p:tags r:id="rId19"/>
  </p:custDataLst>
  <p:defaultTextStyle>
    <a:defPPr>
      <a:defRPr lang="zh-CN"/>
    </a:defPPr>
    <a:lvl1pPr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微软雅黑" pitchFamily="34" charset="-122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微软雅黑" pitchFamily="34" charset="-122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微软雅黑" pitchFamily="34" charset="-122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微软雅黑" pitchFamily="34" charset="-122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微软雅黑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微软雅黑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微软雅黑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微软雅黑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微软雅黑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y" initials="M" lastIdx="1" clrIdx="0">
    <p:extLst>
      <p:ext uri="{19B8F6BF-5375-455C-9EA6-DF929625EA0E}">
        <p15:presenceInfo xmlns:p15="http://schemas.microsoft.com/office/powerpoint/2012/main" userId="M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0000FF"/>
    <a:srgbClr val="FF0000"/>
    <a:srgbClr val="D60093"/>
    <a:srgbClr val="66FF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2491" autoAdjust="0"/>
  </p:normalViewPr>
  <p:slideViewPr>
    <p:cSldViewPr>
      <p:cViewPr varScale="1">
        <p:scale>
          <a:sx n="94" d="100"/>
          <a:sy n="94" d="100"/>
        </p:scale>
        <p:origin x="209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9" d="100"/>
          <a:sy n="49" d="100"/>
        </p:scale>
        <p:origin x="-2898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宋体" pitchFamily="2" charset="-122"/>
              </a:defRPr>
            </a:lvl1pPr>
          </a:lstStyle>
          <a:p>
            <a:fld id="{032CC0F5-B764-45BC-BC58-17B91E0A68C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30362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34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034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34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ea typeface="宋体" pitchFamily="2" charset="-122"/>
              </a:defRPr>
            </a:lvl1pPr>
          </a:lstStyle>
          <a:p>
            <a:endParaRPr lang="en-US" altLang="zh-CN"/>
          </a:p>
        </p:txBody>
      </p:sp>
      <p:sp>
        <p:nvSpPr>
          <p:cNvPr id="1034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宋体" pitchFamily="2" charset="-122"/>
              </a:defRPr>
            </a:lvl1pPr>
          </a:lstStyle>
          <a:p>
            <a:fld id="{72B79472-355A-44BE-9E33-43CBF8D66FA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858344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2B32450F-F943-4929-AC76-8355EE0F4879}" type="slidenum">
              <a:rPr lang="en-US" altLang="zh-CN" smtClean="0">
                <a:ea typeface="宋体" charset="-122"/>
              </a:rPr>
              <a:pPr/>
              <a:t>2</a:t>
            </a:fld>
            <a:endParaRPr lang="en-US" altLang="zh-CN">
              <a:ea typeface="宋体" charset="-122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zh-CN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25FD46BF-0E40-45A2-B9E1-D36D6F142D24}" type="slidenum">
              <a:rPr lang="en-US" altLang="zh-CN" smtClean="0">
                <a:ea typeface="宋体" charset="-122"/>
              </a:rPr>
              <a:pPr/>
              <a:t>12</a:t>
            </a:fld>
            <a:endParaRPr lang="en-US" altLang="zh-CN">
              <a:ea typeface="宋体" charset="-122"/>
            </a:endParaRPr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zh-CN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5457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25FD46BF-0E40-45A2-B9E1-D36D6F142D24}" type="slidenum">
              <a:rPr lang="en-US" altLang="zh-CN" smtClean="0">
                <a:ea typeface="宋体" charset="-122"/>
              </a:rPr>
              <a:pPr/>
              <a:t>13</a:t>
            </a:fld>
            <a:endParaRPr lang="en-US" altLang="zh-CN">
              <a:ea typeface="宋体" charset="-122"/>
            </a:endParaRPr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zh-CN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0686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45E61334-C360-479D-96D2-4BCE8C245EEC}" type="slidenum">
              <a:rPr lang="en-US" altLang="zh-CN" smtClean="0">
                <a:ea typeface="宋体" charset="-122"/>
              </a:rPr>
              <a:pPr/>
              <a:t>3</a:t>
            </a:fld>
            <a:endParaRPr lang="en-US" altLang="zh-CN">
              <a:ea typeface="宋体" charset="-122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zh-CN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8FBE0BC0-3837-4420-9D0B-568BE3F7998A}" type="slidenum">
              <a:rPr lang="en-US" altLang="zh-CN" smtClean="0">
                <a:ea typeface="宋体" charset="-122"/>
              </a:rPr>
              <a:pPr/>
              <a:t>4</a:t>
            </a:fld>
            <a:endParaRPr lang="en-US" altLang="zh-CN">
              <a:ea typeface="宋体" charset="-122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 sz="12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名字的上下文相关性检查</a:t>
            </a:r>
            <a:endParaRPr lang="en-US" altLang="zh-CN" sz="1200" b="1" dirty="0">
              <a:solidFill>
                <a:srgbClr val="800080"/>
              </a:solidFill>
              <a:latin typeface="宋体" pitchFamily="2" charset="-122"/>
              <a:ea typeface="宋体" pitchFamily="2" charset="-122"/>
            </a:endParaRPr>
          </a:p>
          <a:p>
            <a:pPr eaLnBrk="1" hangingPunct="1"/>
            <a:r>
              <a:rPr kumimoji="0" lang="zh-CN" altLang="en-US" sz="1200" b="1" dirty="0">
                <a:latin typeface="宋体" pitchFamily="2" charset="-122"/>
                <a:ea typeface="宋体" pitchFamily="2" charset="-122"/>
              </a:rPr>
              <a:t>某些名字的多次出现之间应该满足一定的上下文相关性 如变量使用前必须经过声明</a:t>
            </a:r>
            <a:endParaRPr lang="en-US" altLang="zh-CN" dirty="0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25FD46BF-0E40-45A2-B9E1-D36D6F142D24}" type="slidenum">
              <a:rPr lang="en-US" altLang="zh-CN" smtClean="0">
                <a:ea typeface="宋体" charset="-122"/>
              </a:rPr>
              <a:pPr/>
              <a:t>5</a:t>
            </a:fld>
            <a:endParaRPr lang="en-US" altLang="zh-CN">
              <a:ea typeface="宋体" charset="-122"/>
            </a:endParaRPr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zh-CN"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针对上述简单语言，可定义如下类型表达式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将类型表达式赋给程序各个部分的规则集合就构成一个类型系统。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79472-355A-44BE-9E33-43CBF8D66FAE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54420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下面是实现类型检查的属性文法</a:t>
            </a:r>
            <a:r>
              <a:rPr lang="en-US" altLang="zh-CN" dirty="0"/>
              <a:t>/</a:t>
            </a:r>
            <a:r>
              <a:rPr lang="zh-CN" altLang="en-US" dirty="0"/>
              <a:t>翻译模式设计，主要工作是将类型表达式作为属性值赋给程序的各个部分，实现相应语言的一个类型系统。</a:t>
            </a:r>
            <a:endParaRPr lang="en-US" altLang="zh-CN" dirty="0"/>
          </a:p>
          <a:p>
            <a:r>
              <a:rPr lang="zh-CN" altLang="en-US" dirty="0"/>
              <a:t>以下是声明相关的翻译模式片段，作用是计算变量声明相关语法单位的类型信息，并保存标识符的类型信息至符号表：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79472-355A-44BE-9E33-43CBF8D66FAE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40552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以下是表达式相关的翻译模式片段，作用是计算表达式相关语法单位的类型信息，同时检查类型表达式中运算数类型与给定运算是否兼容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79472-355A-44BE-9E33-43CBF8D66FAE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9668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以下是与语句及过程声明相关的类型检查的翻译模式片段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79472-355A-44BE-9E33-43CBF8D66FAE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070602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B79472-355A-44BE-9E33-43CBF8D66FAE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90846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928168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4800" y="228601"/>
            <a:ext cx="8229600" cy="6858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28600" y="10668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77000" y="62484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1EC7D15-1EA6-4059-945F-BCB92DF1FBBE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60494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2250" y="0"/>
            <a:ext cx="2114550" cy="5592763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28600" y="0"/>
            <a:ext cx="6191250" cy="55927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77000" y="62484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2EFB30B-073C-4885-8AA2-427C80E6BD2B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394772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标题，内容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349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28600" y="1066800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419600" y="1066800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6294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417E3F1-433D-49FB-929D-0CB1EB2026DE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183248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228600" y="0"/>
            <a:ext cx="8458200" cy="55927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6294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563C4B5-D46A-49E1-A9D2-BEB4B287C140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03573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533400"/>
            <a:ext cx="8229600" cy="3349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28600" y="10668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477000"/>
            <a:ext cx="2133600" cy="2444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340073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1EFAC6-5A0B-4723-8AA6-3D3F3D98D5C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037641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0541313-7C87-4CE2-A67F-A8791D09C36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148816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B9E4688-0E58-46CA-9C21-FD16D903A25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0704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28600" y="10668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419600" y="10668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35CD71-FA44-4F3F-8CEB-E0F407EEDB6D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244074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3A4353-EC8A-4DD2-A4FD-1999D954F13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58953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7"/>
          <p:cNvSpPr>
            <a:spLocks noGrp="1"/>
          </p:cNvSpPr>
          <p:nvPr>
            <p:ph type="sldNum" sz="quarter" idx="11"/>
          </p:nvPr>
        </p:nvSpPr>
        <p:spPr>
          <a:xfrm>
            <a:off x="6553200" y="6172200"/>
            <a:ext cx="2133600" cy="381000"/>
          </a:xfrm>
          <a:prstGeom prst="rect">
            <a:avLst/>
          </a:prstGeom>
        </p:spPr>
        <p:txBody>
          <a:bodyPr/>
          <a:lstStyle/>
          <a:p>
            <a:fld id="{19352E73-6586-482C-B492-E6FD81B48779}" type="slidenum">
              <a:rPr lang="en-US" altLang="zh-CN" smtClean="0"/>
              <a:pPr/>
              <a:t>‹#›</a:t>
            </a:fld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294302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1D8BE97-0AE4-45FC-961E-5152E7D77ED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42925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774D79-D6C1-4F7A-9771-2ED1C8DE996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606328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EB55C0-F417-46B5-8C6B-D5499C966BC0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63798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068C21-EE39-4EBD-B58C-A0C05B4BA39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228703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496C03-1B51-473B-B868-2D60980CAE2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697214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2250" y="0"/>
            <a:ext cx="2114550" cy="559276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28600" y="0"/>
            <a:ext cx="6191250" cy="559276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22ADD2-48BE-4629-BA11-CAB66AB22D0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3232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77000" y="62484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A131F9F7-2522-40F9-BF67-826A4745FB37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48372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4800" y="228601"/>
            <a:ext cx="8229600" cy="6858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28600" y="10668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419600" y="10668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77000" y="62484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A2E6FCD-6FDA-4C89-AB14-F026A850FE63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10508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477000" y="62484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2FB8F29-AEE5-4D01-8BA2-2B644DAFF1AE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0918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4800" y="228601"/>
            <a:ext cx="8229600" cy="6858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77000" y="62484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5768367-19B6-44BC-9951-BC83BC5A3A7D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36715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477000" y="62484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D611F3A-53DE-4E73-A372-B7C8602DC65D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3165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77000" y="62484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C7851B2-B141-4930-9AF0-69913F35A897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8011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77000" y="6248400"/>
            <a:ext cx="2133600" cy="2444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AB257B05-CF89-42FF-AFC4-6029450014A9}" type="slidenum">
              <a:rPr lang="en-US" altLang="zh-CN"/>
              <a:pPr/>
              <a:t>‹#›</a:t>
            </a:fld>
            <a:endParaRPr lang="en-US" altLang="zh-CN"/>
          </a:p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4203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27" name="Rectangle 15"/>
          <p:cNvSpPr>
            <a:spLocks noChangeArrowheads="1"/>
          </p:cNvSpPr>
          <p:nvPr userDrawn="1"/>
        </p:nvSpPr>
        <p:spPr bwMode="auto">
          <a:xfrm>
            <a:off x="228600" y="838200"/>
            <a:ext cx="8229600" cy="76200"/>
          </a:xfrm>
          <a:prstGeom prst="rect">
            <a:avLst/>
          </a:prstGeom>
          <a:solidFill>
            <a:srgbClr val="993366">
              <a:alpha val="96001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4528" name="Rectangle 16"/>
          <p:cNvSpPr>
            <a:spLocks noChangeArrowheads="1"/>
          </p:cNvSpPr>
          <p:nvPr userDrawn="1"/>
        </p:nvSpPr>
        <p:spPr bwMode="auto">
          <a:xfrm>
            <a:off x="228600" y="6096000"/>
            <a:ext cx="8229600" cy="45719"/>
          </a:xfrm>
          <a:prstGeom prst="rect">
            <a:avLst/>
          </a:prstGeom>
          <a:solidFill>
            <a:srgbClr val="993366">
              <a:alpha val="96001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15" r:id="rId12"/>
    <p:sldLayoutId id="2147483716" r:id="rId13"/>
    <p:sldLayoutId id="2147483717" r:id="rId14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华文隶书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华文隶书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华文隶书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华文隶书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华文隶书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华文隶书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华文隶书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华文隶书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334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编译原理</a:t>
            </a:r>
            <a:r>
              <a:rPr lang="en-US" altLang="zh-CN"/>
              <a:t>-</a:t>
            </a:r>
            <a:r>
              <a:rPr lang="zh-CN" altLang="en-US"/>
              <a:t>华中科技大学 </a:t>
            </a:r>
            <a:r>
              <a:rPr lang="en-US" altLang="zh-CN"/>
              <a:t>–</a:t>
            </a:r>
            <a:r>
              <a:rPr lang="zh-CN" altLang="en-US"/>
              <a:t>徐丽萍</a:t>
            </a:r>
          </a:p>
        </p:txBody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0668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406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77000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400">
                <a:ea typeface="+mn-ea"/>
              </a:defRPr>
            </a:lvl1pPr>
          </a:lstStyle>
          <a:p>
            <a:endParaRPr lang="en-US" altLang="zh-CN"/>
          </a:p>
        </p:txBody>
      </p:sp>
      <p:sp>
        <p:nvSpPr>
          <p:cNvPr id="2406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00800"/>
            <a:ext cx="2895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a typeface="+mn-ea"/>
              </a:defRPr>
            </a:lvl1pPr>
          </a:lstStyle>
          <a:p>
            <a:endParaRPr lang="en-US" altLang="zh-CN"/>
          </a:p>
        </p:txBody>
      </p:sp>
      <p:sp>
        <p:nvSpPr>
          <p:cNvPr id="2406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629400" y="6477000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a typeface="+mn-ea"/>
              </a:defRPr>
            </a:lvl1pPr>
          </a:lstStyle>
          <a:p>
            <a:fld id="{151EF2D8-4556-4595-AAFB-18A1313A10C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152400" y="304800"/>
            <a:ext cx="5486400" cy="76200"/>
          </a:xfrm>
          <a:prstGeom prst="rect">
            <a:avLst/>
          </a:prstGeom>
          <a:solidFill>
            <a:srgbClr val="993366">
              <a:alpha val="96001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0648" name="Rectangle 8"/>
          <p:cNvSpPr>
            <a:spLocks noChangeArrowheads="1"/>
          </p:cNvSpPr>
          <p:nvPr userDrawn="1"/>
        </p:nvSpPr>
        <p:spPr bwMode="auto">
          <a:xfrm>
            <a:off x="3429000" y="6324600"/>
            <a:ext cx="5486400" cy="76200"/>
          </a:xfrm>
          <a:prstGeom prst="rect">
            <a:avLst/>
          </a:prstGeom>
          <a:solidFill>
            <a:srgbClr val="993366">
              <a:alpha val="96001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</p:sldLayoutIdLst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宋体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宋体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宋体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000">
          <a:solidFill>
            <a:srgbClr val="0000FF"/>
          </a:solidFill>
          <a:latin typeface="华文隶书" pitchFamily="2" charset="-122"/>
          <a:ea typeface="宋体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slide" Target="slide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4400" y="6172200"/>
            <a:ext cx="7391400" cy="685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zh-CN" altLang="en-US" sz="2800" b="1" dirty="0">
                <a:latin typeface="黑体" pitchFamily="49" charset="-122"/>
                <a:ea typeface="黑体" pitchFamily="49" charset="-122"/>
              </a:rPr>
              <a:t>编译原理课程组</a:t>
            </a:r>
            <a:endParaRPr lang="en-US" altLang="zh-CN" sz="2800" b="1" dirty="0">
              <a:latin typeface="黑体" pitchFamily="49" charset="-122"/>
              <a:ea typeface="黑体" pitchFamily="49" charset="-122"/>
            </a:endParaRPr>
          </a:p>
          <a:p>
            <a:pPr>
              <a:lnSpc>
                <a:spcPct val="90000"/>
              </a:lnSpc>
            </a:pPr>
            <a:endParaRPr lang="en-US" altLang="zh-CN" sz="2800" b="1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838200" y="304800"/>
            <a:ext cx="7391400" cy="685800"/>
          </a:xfrm>
          <a:prstGeom prst="rect">
            <a:avLst/>
          </a:prstGeom>
        </p:spPr>
        <p:txBody>
          <a:bodyPr/>
          <a:lstStyle/>
          <a:p>
            <a:pPr lvl="0" eaLnBrk="1" hangingPunct="1">
              <a:lnSpc>
                <a:spcPct val="90000"/>
              </a:lnSpc>
              <a:spcBef>
                <a:spcPct val="20000"/>
              </a:spcBef>
            </a:pPr>
            <a:r>
              <a:rPr lang="zh-CN" altLang="en-US" sz="2800" b="1" kern="0" dirty="0">
                <a:latin typeface="黑体" pitchFamily="49" charset="-122"/>
                <a:ea typeface="黑体" pitchFamily="49" charset="-122"/>
              </a:rPr>
              <a:t>华中科技大学  计算机科学与技术学院</a:t>
            </a:r>
            <a:endParaRPr lang="en-US" altLang="zh-CN" sz="2800" b="1" kern="0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475456" y="1920533"/>
            <a:ext cx="8610599" cy="236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itchFamily="18" charset="0"/>
                <a:ea typeface="黑体" pitchFamily="2" charset="-122"/>
                <a:cs typeface="+mj-cs"/>
              </a:rPr>
              <a:t>实验五　</a:t>
            </a:r>
            <a:endParaRPr kumimoji="0" lang="en-US" altLang="zh-CN" sz="4000" b="1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itchFamily="18" charset="0"/>
              <a:ea typeface="黑体" pitchFamily="2" charset="-122"/>
              <a:cs typeface="+mj-cs"/>
            </a:endParaRPr>
          </a:p>
          <a:p>
            <a:pPr marR="0" lvl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itchFamily="18" charset="0"/>
                <a:ea typeface="黑体" pitchFamily="2" charset="-122"/>
                <a:cs typeface="+mj-cs"/>
              </a:rPr>
              <a:t>静态语义分析</a:t>
            </a:r>
          </a:p>
        </p:txBody>
      </p:sp>
      <p:sp>
        <p:nvSpPr>
          <p:cNvPr id="7" name="Text Box 17"/>
          <p:cNvSpPr txBox="1">
            <a:spLocks noChangeArrowheads="1"/>
          </p:cNvSpPr>
          <p:nvPr/>
        </p:nvSpPr>
        <p:spPr bwMode="auto">
          <a:xfrm>
            <a:off x="1524000" y="4189906"/>
            <a:ext cx="6513513" cy="572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5pPr>
            <a:lvl6pPr marL="2286000" algn="l" defTabSz="914400" rtl="0" eaLnBrk="1" latinLnBrk="0" hangingPunct="1">
              <a:defRPr sz="2800" b="1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6pPr>
            <a:lvl7pPr marL="2743200" algn="l" defTabSz="914400" rtl="0" eaLnBrk="1" latinLnBrk="0" hangingPunct="1">
              <a:defRPr sz="2800" b="1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7pPr>
            <a:lvl8pPr marL="3200400" algn="l" defTabSz="914400" rtl="0" eaLnBrk="1" latinLnBrk="0" hangingPunct="1">
              <a:defRPr sz="2800" b="1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8pPr>
            <a:lvl9pPr marL="3657600" algn="l" defTabSz="914400" rtl="0" eaLnBrk="1" latinLnBrk="0" hangingPunct="1">
              <a:defRPr sz="2800" b="1" kern="12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+mn-cs"/>
              </a:defRPr>
            </a:lvl9pPr>
          </a:lstStyle>
          <a:p>
            <a:pPr algn="ctr" eaLnBrk="1" hangingPunct="1">
              <a:lnSpc>
                <a:spcPct val="130000"/>
              </a:lnSpc>
              <a:spcAft>
                <a:spcPct val="50000"/>
              </a:spcAft>
            </a:pPr>
            <a:fld id="{BE7E03F2-260A-4EC1-BF85-F8D1985737F6}" type="datetime3">
              <a:rPr lang="zh-CN" altLang="en-US" sz="2700" smtClean="0">
                <a:latin typeface="+mn-lt"/>
                <a:ea typeface="+mn-ea"/>
                <a:cs typeface="+mn-ea"/>
                <a:sym typeface="+mn-lt"/>
              </a:rPr>
              <a:pPr algn="ctr" eaLnBrk="1" hangingPunct="1">
                <a:lnSpc>
                  <a:spcPct val="130000"/>
                </a:lnSpc>
                <a:spcAft>
                  <a:spcPct val="50000"/>
                </a:spcAft>
              </a:pPr>
              <a:t>2021年5月24日星期一</a:t>
            </a:fld>
            <a:endParaRPr lang="en-US" altLang="zh-CN" sz="27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162EBB64-603E-44D8-9A89-430DF9C7E2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04800" y="1066800"/>
            <a:ext cx="43434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  <a:latin typeface="+mn-ea"/>
                <a:ea typeface="+mn-ea"/>
              </a:rPr>
              <a:t>编译原理实验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457200" y="228600"/>
            <a:ext cx="7921625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buClrTx/>
            </a:pP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处理语句、过程声明及程序的翻译模式：</a:t>
            </a:r>
          </a:p>
        </p:txBody>
      </p:sp>
      <p:sp>
        <p:nvSpPr>
          <p:cNvPr id="652297" name="Text Box 9"/>
          <p:cNvSpPr txBox="1">
            <a:spLocks noChangeArrowheads="1"/>
          </p:cNvSpPr>
          <p:nvPr/>
        </p:nvSpPr>
        <p:spPr bwMode="auto">
          <a:xfrm>
            <a:off x="457200" y="1113725"/>
            <a:ext cx="8153400" cy="50167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</a:t>
            </a:r>
            <a:r>
              <a:rPr lang="en-US" altLang="zh-CN" sz="2000" b="1" u="sng" dirty="0"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:=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 if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lookup_type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en-US" altLang="zh-CN" sz="2000" b="1" u="sng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en-US" altLang="zh-CN" sz="2000" b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entry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 =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endParaRPr lang="en-US" altLang="zh-CN" sz="2000" b="1" dirty="0">
              <a:solidFill>
                <a:srgbClr val="0070C0"/>
              </a:solidFill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         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  <a:p>
            <a:pPr marL="2774950" indent="-2774950"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if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then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S1 .break :=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S.break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 if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bool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S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if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then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S1 .break :=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S.break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     else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S2 .break :=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S.break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 if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bool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and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and 				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  <a:endParaRPr lang="en-US" altLang="zh-CN" sz="2000" b="1" i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while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then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S1.break := 1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       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 if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bool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S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S1 .break :=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S.break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;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S2 .break :=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S.break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r>
              <a:rPr lang="en-US" altLang="zh-CN" sz="2000" b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 if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and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S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    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break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 if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S.break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= 1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          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</p:txBody>
      </p:sp>
      <p:sp>
        <p:nvSpPr>
          <p:cNvPr id="5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6781800" y="6248400"/>
            <a:ext cx="2133600" cy="244475"/>
          </a:xfrm>
          <a:noFill/>
        </p:spPr>
        <p:txBody>
          <a:bodyPr/>
          <a:lstStyle/>
          <a:p>
            <a:fld id="{2820BC35-C20A-453A-AE9C-4159F0304E86}" type="slidenum">
              <a:rPr lang="en-US" altLang="zh-CN" smtClean="0">
                <a:ea typeface="宋体" charset="-122"/>
              </a:rPr>
              <a:pPr/>
              <a:t>10</a:t>
            </a:fld>
            <a:endParaRPr lang="en-US" altLang="zh-CN" dirty="0">
              <a:ea typeface="宋体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5FB6DCA-AE3A-444A-BEB2-5964AFEA52FB}"/>
              </a:ext>
            </a:extLst>
          </p:cNvPr>
          <p:cNvSpPr/>
          <p:nvPr/>
        </p:nvSpPr>
        <p:spPr bwMode="auto">
          <a:xfrm>
            <a:off x="279399" y="1022399"/>
            <a:ext cx="8099426" cy="764327"/>
          </a:xfrm>
          <a:prstGeom prst="rect">
            <a:avLst/>
          </a:prstGeom>
          <a:solidFill>
            <a:srgbClr val="00B050">
              <a:alpha val="26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F3751DC-E9DE-4E3C-8FE0-19517F6CE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" y="1899563"/>
            <a:ext cx="9144000" cy="2895600"/>
          </a:xfrm>
          <a:prstGeom prst="rect">
            <a:avLst/>
          </a:prstGeom>
        </p:spPr>
      </p:pic>
      <p:sp>
        <p:nvSpPr>
          <p:cNvPr id="6" name="对话气泡: 矩形 5">
            <a:extLst>
              <a:ext uri="{FF2B5EF4-FFF2-40B4-BE49-F238E27FC236}">
                <a16:creationId xmlns:a16="http://schemas.microsoft.com/office/drawing/2014/main" id="{BE56FF02-6D0D-4110-ACE6-907B2BF94291}"/>
              </a:ext>
            </a:extLst>
          </p:cNvPr>
          <p:cNvSpPr/>
          <p:nvPr/>
        </p:nvSpPr>
        <p:spPr bwMode="auto">
          <a:xfrm>
            <a:off x="609600" y="4783538"/>
            <a:ext cx="4648200" cy="1219200"/>
          </a:xfrm>
          <a:prstGeom prst="wedgeRectCallout">
            <a:avLst>
              <a:gd name="adj1" fmla="val -23406"/>
              <a:gd name="adj2" fmla="val -66667"/>
            </a:avLst>
          </a:prstGeom>
          <a:solidFill>
            <a:schemeClr val="accent1">
              <a:alpha val="96001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判断赋值语句左边表达式是否合法</a:t>
            </a:r>
            <a:r>
              <a:rPr lang="zh-CN" altLang="en-US" dirty="0"/>
              <a:t>；</a:t>
            </a:r>
            <a:endParaRPr lang="en-US" altLang="zh-CN" dirty="0"/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     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赋值号两边类型是否匹配；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/>
              <a:t>（错误类型</a:t>
            </a:r>
            <a:r>
              <a:rPr lang="en-US" altLang="zh-CN" dirty="0"/>
              <a:t>12</a:t>
            </a:r>
            <a:r>
              <a:rPr lang="zh-CN" altLang="en-US" dirty="0"/>
              <a:t>、</a:t>
            </a:r>
            <a:r>
              <a:rPr lang="en-US" altLang="zh-CN" dirty="0"/>
              <a:t>15</a:t>
            </a:r>
            <a:r>
              <a:rPr lang="zh-CN" altLang="en-US" dirty="0"/>
              <a:t>）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43121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317" name="Text Box 5"/>
          <p:cNvSpPr txBox="1">
            <a:spLocks noChangeArrowheads="1"/>
          </p:cNvSpPr>
          <p:nvPr/>
        </p:nvSpPr>
        <p:spPr bwMode="auto">
          <a:xfrm>
            <a:off x="457200" y="1066800"/>
            <a:ext cx="7794625" cy="5324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417763" indent="-2417763"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call </a:t>
            </a:r>
            <a:r>
              <a:rPr lang="en-US" altLang="zh-CN" sz="2000" b="1" i="1" u="sng" dirty="0"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(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A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) </a:t>
            </a:r>
            <a:r>
              <a:rPr lang="en-US" altLang="zh-CN" sz="2000" b="1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if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match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lookup_type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en-US" altLang="zh-CN" sz="2000" b="1" i="1" u="sng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.name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,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 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F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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F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; </a:t>
            </a:r>
            <a:r>
              <a:rPr lang="en-US" altLang="zh-CN" sz="2000" b="1" u="sng" dirty="0"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(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V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)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S.break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:=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0 }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</a:t>
            </a:r>
            <a:r>
              <a:rPr lang="en-US" altLang="zh-CN" sz="2000" b="1" i="1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addtype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en-US" altLang="zh-CN" sz="2000" b="1" u="sng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.entry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,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fun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V.type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)); </a:t>
            </a:r>
            <a:endParaRPr lang="en-US" altLang="zh-CN" sz="2000" b="1" i="1" dirty="0">
              <a:solidFill>
                <a:srgbClr val="0070C0"/>
              </a:solidFill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F.type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 if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F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and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     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endParaRPr lang="fr-FR" altLang="zh-CN" sz="2000" b="1" dirty="0">
              <a:solidFill>
                <a:srgbClr val="0070C0"/>
              </a:solidFill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F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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          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F.type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endParaRPr lang="en-US" altLang="zh-CN" sz="2000" b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A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A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, E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:=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make_product_2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(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.type,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 }</a:t>
            </a:r>
          </a:p>
          <a:p>
            <a:pPr algn="l">
              <a:buFont typeface="Wingdings" pitchFamily="2" charset="2"/>
              <a:buNone/>
            </a:pPr>
            <a:endParaRPr lang="en-US" altLang="zh-CN" sz="2000" b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A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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   </a:t>
            </a:r>
            <a:r>
              <a:rPr lang="en-US" altLang="zh-CN" sz="2000" b="1" i="1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:=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&lt;&gt;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endParaRPr lang="en-US" altLang="zh-CN" sz="2000" b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P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D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;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S.break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:=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0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P.type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 if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D.type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and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S.type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ok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D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V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;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F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D.type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F.type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endParaRPr lang="fr-FR" altLang="zh-CN" sz="2000" b="1" dirty="0">
              <a:solidFill>
                <a:srgbClr val="0070C0"/>
              </a:solidFill>
              <a:latin typeface="宋体" pitchFamily="2" charset="-122"/>
              <a:ea typeface="宋体" pitchFamily="2" charset="-122"/>
              <a:sym typeface="Symbol" pitchFamily="18" charset="2"/>
            </a:endParaRPr>
          </a:p>
        </p:txBody>
      </p:sp>
      <p:sp>
        <p:nvSpPr>
          <p:cNvPr id="19460" name="Rectangle 10"/>
          <p:cNvSpPr>
            <a:spLocks noChangeArrowheads="1"/>
          </p:cNvSpPr>
          <p:nvPr/>
        </p:nvSpPr>
        <p:spPr bwMode="auto">
          <a:xfrm>
            <a:off x="304800" y="228600"/>
            <a:ext cx="792162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ClrTx/>
            </a:pP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处理语句、过程声明及程序的翻译模式 （续）</a:t>
            </a:r>
          </a:p>
        </p:txBody>
      </p:sp>
      <p:sp>
        <p:nvSpPr>
          <p:cNvPr id="5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6781800" y="6248400"/>
            <a:ext cx="2133600" cy="244475"/>
          </a:xfrm>
          <a:noFill/>
        </p:spPr>
        <p:txBody>
          <a:bodyPr/>
          <a:lstStyle/>
          <a:p>
            <a:fld id="{2820BC35-C20A-453A-AE9C-4159F0304E86}" type="slidenum">
              <a:rPr lang="en-US" altLang="zh-CN" smtClean="0">
                <a:ea typeface="宋体" charset="-122"/>
              </a:rPr>
              <a:pPr/>
              <a:t>11</a:t>
            </a:fld>
            <a:endParaRPr lang="en-US" altLang="zh-CN" dirty="0">
              <a:ea typeface="宋体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FF00AFF-3F40-46F0-A1A5-78F9F7F3F960}"/>
              </a:ext>
            </a:extLst>
          </p:cNvPr>
          <p:cNvSpPr/>
          <p:nvPr/>
        </p:nvSpPr>
        <p:spPr bwMode="auto">
          <a:xfrm>
            <a:off x="368299" y="4908679"/>
            <a:ext cx="7794625" cy="1143000"/>
          </a:xfrm>
          <a:prstGeom prst="rect">
            <a:avLst/>
          </a:prstGeom>
          <a:solidFill>
            <a:srgbClr val="00B050">
              <a:alpha val="26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D8DA0722-FDDD-41A6-B8DB-D8D8161B6982}"/>
              </a:ext>
            </a:extLst>
          </p:cNvPr>
          <p:cNvSpPr/>
          <p:nvPr/>
        </p:nvSpPr>
        <p:spPr bwMode="auto">
          <a:xfrm>
            <a:off x="4379276" y="4128701"/>
            <a:ext cx="3679825" cy="673358"/>
          </a:xfrm>
          <a:prstGeom prst="wedgeRectCallout">
            <a:avLst/>
          </a:prstGeom>
          <a:solidFill>
            <a:schemeClr val="accent1">
              <a:alpha val="96001"/>
            </a:schemeClr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如果</a:t>
            </a:r>
            <a:r>
              <a:rPr kumimoji="0" lang="en-US" altLang="zh-CN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P</a:t>
            </a:r>
            <a:r>
              <a:rPr lang="en-US" altLang="zh-CN" dirty="0" err="1"/>
              <a:t>.type</a:t>
            </a:r>
            <a:r>
              <a:rPr lang="zh-CN" altLang="en-US" dirty="0"/>
              <a:t>计算结果为</a:t>
            </a:r>
            <a:r>
              <a:rPr lang="en-US" altLang="zh-CN" dirty="0"/>
              <a:t>ok</a:t>
            </a:r>
            <a:r>
              <a:rPr lang="zh-CN" altLang="en-US" dirty="0"/>
              <a:t>，</a:t>
            </a:r>
            <a:endParaRPr lang="en-US" altLang="zh-CN" dirty="0"/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dirty="0"/>
              <a:t>则对应的输入程序通过了类型检查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2522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Text Box 3"/>
          <p:cNvSpPr txBox="1">
            <a:spLocks noChangeArrowheads="1"/>
          </p:cNvSpPr>
          <p:nvPr/>
        </p:nvSpPr>
        <p:spPr bwMode="auto">
          <a:xfrm flipH="1">
            <a:off x="8480425" y="5999163"/>
            <a:ext cx="51117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1000" u="sng">
                <a:hlinkClick r:id="rId3" action="ppaction://hlinksldjump"/>
              </a:rPr>
              <a:t>目录</a:t>
            </a:r>
            <a:endParaRPr lang="zh-CN" altLang="en-US" sz="1000" u="sng"/>
          </a:p>
        </p:txBody>
      </p:sp>
      <p:sp>
        <p:nvSpPr>
          <p:cNvPr id="45060" name="Text Box 4"/>
          <p:cNvSpPr txBox="1">
            <a:spLocks noChangeArrowheads="1"/>
          </p:cNvSpPr>
          <p:nvPr/>
        </p:nvSpPr>
        <p:spPr bwMode="auto">
          <a:xfrm>
            <a:off x="381000" y="1143000"/>
            <a:ext cx="7718425" cy="50321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indent="595313" algn="l" eaLnBrk="1" hangingPunct="1">
              <a:lnSpc>
                <a:spcPct val="150000"/>
              </a:lnSpc>
              <a:spcBef>
                <a:spcPct val="50000"/>
              </a:spcBef>
            </a:pPr>
            <a:r>
              <a:rPr lang="zh-CN" altLang="en-US" sz="2200" b="1" dirty="0">
                <a:latin typeface="宋体" pitchFamily="2" charset="-122"/>
                <a:ea typeface="宋体" pitchFamily="2" charset="-122"/>
              </a:rPr>
              <a:t>需要检查出的错误类型：</a:t>
            </a:r>
            <a:endParaRPr lang="en-US" altLang="zh-CN" sz="2200" b="1" dirty="0">
              <a:latin typeface="宋体" pitchFamily="2" charset="-122"/>
              <a:ea typeface="宋体" pitchFamily="2" charset="-122"/>
            </a:endParaRP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使用未定义的变量；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2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调用未定义或未声明的函数；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3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在同一作用域，名称的重复定义（如变量名、函数名、结构类型名以及结构体成员名等）。为更清楚说明语义错误，这里也可以拆分成几种类型的错误，如变量重复定义、函数重复定义、结构体成员名重复</a:t>
            </a:r>
            <a:r>
              <a:rPr lang="zh-CN" altLang="en-US" dirty="0">
                <a:latin typeface="+mn-ea"/>
                <a:ea typeface="+mn-ea"/>
              </a:rPr>
              <a:t>等</a:t>
            </a:r>
            <a:r>
              <a:rPr lang="zh-CN" altLang="zh-CN" dirty="0">
                <a:latin typeface="+mn-ea"/>
                <a:ea typeface="+mn-ea"/>
              </a:rPr>
              <a:t>；</a:t>
            </a:r>
            <a:endParaRPr lang="en-US" altLang="zh-CN" dirty="0">
              <a:latin typeface="+mn-ea"/>
              <a:ea typeface="+mn-ea"/>
            </a:endParaRP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4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对非函数名采用函数调用形式；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5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对函数名采用非函数调用形式访问；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6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函数调用时参数个数不匹配，如实参表达式个数太多、或实参表达式个数太少；</a:t>
            </a:r>
            <a:endParaRPr lang="en-US" altLang="zh-CN" dirty="0">
              <a:latin typeface="+mn-ea"/>
              <a:ea typeface="+mn-ea"/>
            </a:endParaRP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7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函数调用时实参和形参类型不匹配；</a:t>
            </a:r>
            <a:endParaRPr lang="en-US" altLang="zh-CN" dirty="0">
              <a:latin typeface="+mn-ea"/>
              <a:ea typeface="+mn-ea"/>
            </a:endParaRP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8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对非数组变量采用下标变量的形式访问；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9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数组变量的下标不是整型表达式；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10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对非结构变量采用成员选择运算符“</a:t>
            </a:r>
            <a:r>
              <a:rPr lang="en-US" altLang="zh-CN" dirty="0">
                <a:latin typeface="+mn-ea"/>
                <a:ea typeface="+mn-ea"/>
              </a:rPr>
              <a:t>.</a:t>
            </a:r>
            <a:r>
              <a:rPr lang="zh-CN" altLang="zh-CN" dirty="0">
                <a:latin typeface="+mn-ea"/>
                <a:ea typeface="+mn-ea"/>
              </a:rPr>
              <a:t>”；</a:t>
            </a:r>
            <a:endParaRPr lang="en-US" altLang="zh-CN" dirty="0">
              <a:latin typeface="+mn-ea"/>
              <a:ea typeface="+mn-ea"/>
            </a:endParaRPr>
          </a:p>
          <a:p>
            <a:pPr algn="l"/>
            <a:endParaRPr lang="en-US" altLang="zh-CN" dirty="0">
              <a:latin typeface="+mn-ea"/>
              <a:ea typeface="+mn-ea"/>
            </a:endParaRPr>
          </a:p>
          <a:p>
            <a:pPr algn="l"/>
            <a:r>
              <a:rPr lang="zh-CN" altLang="en-US" dirty="0">
                <a:latin typeface="+mn-ea"/>
                <a:ea typeface="+mn-ea"/>
              </a:rPr>
              <a:t>（接下页）。。。</a:t>
            </a:r>
            <a:endParaRPr lang="zh-CN" altLang="zh-CN" dirty="0">
              <a:latin typeface="+mn-ea"/>
              <a:ea typeface="+mn-ea"/>
            </a:endParaRPr>
          </a:p>
        </p:txBody>
      </p:sp>
      <p:sp>
        <p:nvSpPr>
          <p:cNvPr id="45061" name="Rectangle 59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7974012" cy="533400"/>
          </a:xfrm>
        </p:spPr>
        <p:txBody>
          <a:bodyPr/>
          <a:lstStyle/>
          <a:p>
            <a:pPr eaLnBrk="1" hangingPunct="1"/>
            <a:r>
              <a:rPr lang="en-US" altLang="zh-CN" sz="2800" b="1" dirty="0">
                <a:latin typeface="黑体" pitchFamily="49" charset="-122"/>
                <a:ea typeface="黑体" pitchFamily="49" charset="-122"/>
              </a:rPr>
              <a:t>5</a:t>
            </a:r>
            <a:r>
              <a:rPr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.3</a:t>
            </a: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　</a:t>
            </a:r>
            <a:r>
              <a:rPr lang="zh-CN" altLang="en-US" sz="2800" b="1" dirty="0">
                <a:latin typeface="黑体" pitchFamily="49" charset="-122"/>
                <a:ea typeface="黑体" pitchFamily="49" charset="-122"/>
              </a:rPr>
              <a:t>错误类型定义</a:t>
            </a:r>
            <a:endParaRPr lang="zh-CN" altLang="en-US" sz="2800" b="1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3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6858000" y="6172200"/>
            <a:ext cx="2133600" cy="24447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5A4E69A6-A377-46B3-B416-5172BFF17452}" type="slidenum">
              <a:rPr lang="en-US" altLang="zh-CN" sz="2000" b="1" smtClean="0">
                <a:latin typeface="宋体" pitchFamily="2" charset="-122"/>
                <a:ea typeface="宋体" pitchFamily="2" charset="-122"/>
              </a:rPr>
              <a:pPr/>
              <a:t>12</a:t>
            </a:fld>
            <a:endParaRPr lang="en-US" altLang="zh-CN" sz="2000" b="1" dirty="0">
              <a:latin typeface="宋体" pitchFamily="2" charset="-122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099435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Text Box 3"/>
          <p:cNvSpPr txBox="1">
            <a:spLocks noChangeArrowheads="1"/>
          </p:cNvSpPr>
          <p:nvPr/>
        </p:nvSpPr>
        <p:spPr bwMode="auto">
          <a:xfrm flipH="1">
            <a:off x="8480425" y="5999163"/>
            <a:ext cx="51117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1000" u="sng">
                <a:hlinkClick r:id="rId3" action="ppaction://hlinksldjump"/>
              </a:rPr>
              <a:t>目录</a:t>
            </a:r>
            <a:endParaRPr lang="zh-CN" altLang="en-US" sz="1000" u="sng"/>
          </a:p>
        </p:txBody>
      </p:sp>
      <p:sp>
        <p:nvSpPr>
          <p:cNvPr id="45060" name="Text Box 4"/>
          <p:cNvSpPr txBox="1">
            <a:spLocks noChangeArrowheads="1"/>
          </p:cNvSpPr>
          <p:nvPr/>
        </p:nvSpPr>
        <p:spPr bwMode="auto">
          <a:xfrm>
            <a:off x="381001" y="914400"/>
            <a:ext cx="7696200" cy="5629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indent="595313" algn="l" eaLnBrk="1" hangingPunct="1">
              <a:lnSpc>
                <a:spcPct val="150000"/>
              </a:lnSpc>
              <a:spcBef>
                <a:spcPct val="50000"/>
              </a:spcBef>
            </a:pPr>
            <a:r>
              <a:rPr lang="zh-CN" altLang="en-US" sz="2200" b="1" dirty="0">
                <a:latin typeface="宋体" pitchFamily="2" charset="-122"/>
                <a:ea typeface="宋体" pitchFamily="2" charset="-122"/>
              </a:rPr>
              <a:t>需要检查出的错误类型（续）：</a:t>
            </a:r>
            <a:endParaRPr lang="en-US" altLang="zh-CN" sz="2200" b="1" dirty="0">
              <a:latin typeface="宋体" pitchFamily="2" charset="-122"/>
              <a:ea typeface="宋体" pitchFamily="2" charset="-122"/>
            </a:endParaRP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11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结构成员不存在；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12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赋值号左边不是左值表达式；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13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对非左值表达式进行自增、自减运算；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14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对结构体变量进行自增、自减运算；</a:t>
            </a:r>
            <a:endParaRPr lang="en-US" altLang="zh-CN" dirty="0">
              <a:latin typeface="+mn-ea"/>
              <a:ea typeface="+mn-ea"/>
            </a:endParaRP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15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类型不匹配。如数组名与结构变量名间的运算，需要指出类型不匹配错误；有些需要根据定义的语言的语义自行进行界定，比如：</a:t>
            </a:r>
            <a:r>
              <a:rPr lang="en-US" altLang="zh-CN" dirty="0">
                <a:latin typeface="+mn-ea"/>
                <a:ea typeface="+mn-ea"/>
              </a:rPr>
              <a:t>32+'A'</a:t>
            </a:r>
            <a:r>
              <a:rPr lang="zh-CN" altLang="zh-CN" dirty="0">
                <a:latin typeface="+mn-ea"/>
                <a:ea typeface="+mn-ea"/>
              </a:rPr>
              <a:t>，</a:t>
            </a:r>
            <a:r>
              <a:rPr lang="en-US" altLang="zh-CN" dirty="0">
                <a:latin typeface="+mn-ea"/>
                <a:ea typeface="+mn-ea"/>
              </a:rPr>
              <a:t>10*12.3</a:t>
            </a:r>
            <a:r>
              <a:rPr lang="zh-CN" altLang="zh-CN" dirty="0">
                <a:latin typeface="+mn-ea"/>
                <a:ea typeface="+mn-ea"/>
              </a:rPr>
              <a:t>，如果使用强类型规则，则需要报错，如果按</a:t>
            </a:r>
            <a:r>
              <a:rPr lang="en-US" altLang="zh-CN" dirty="0">
                <a:latin typeface="+mn-ea"/>
                <a:ea typeface="+mn-ea"/>
              </a:rPr>
              <a:t>C</a:t>
            </a:r>
            <a:r>
              <a:rPr lang="zh-CN" altLang="zh-CN" dirty="0">
                <a:latin typeface="+mn-ea"/>
                <a:ea typeface="+mn-ea"/>
              </a:rPr>
              <a:t>语言的弱类型规则，则是允许这类运算的，但需要在后续阶段需要进行类型转换，类型统一后再进行对应运算； 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16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函数返回值类型与函数定义的返回值类型不匹配；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17</a:t>
            </a:r>
            <a:r>
              <a:rPr lang="zh-CN" altLang="en-US" dirty="0">
                <a:latin typeface="+mn-ea"/>
              </a:rPr>
              <a:t>：</a:t>
            </a:r>
            <a:r>
              <a:rPr lang="zh-CN" altLang="zh-CN" dirty="0">
                <a:latin typeface="+mn-ea"/>
                <a:ea typeface="+mn-ea"/>
              </a:rPr>
              <a:t>函数没有返回语句（当函数返回值类型不是</a:t>
            </a:r>
            <a:r>
              <a:rPr lang="en-US" altLang="zh-CN" dirty="0">
                <a:latin typeface="+mn-ea"/>
                <a:ea typeface="+mn-ea"/>
              </a:rPr>
              <a:t>void</a:t>
            </a:r>
            <a:r>
              <a:rPr lang="zh-CN" altLang="zh-CN" dirty="0">
                <a:latin typeface="+mn-ea"/>
                <a:ea typeface="+mn-ea"/>
              </a:rPr>
              <a:t>时）；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18</a:t>
            </a:r>
            <a:r>
              <a:rPr lang="zh-CN" altLang="en-US" dirty="0">
                <a:latin typeface="+mn-ea"/>
              </a:rPr>
              <a:t>： </a:t>
            </a:r>
            <a:r>
              <a:rPr lang="en-US" altLang="zh-CN" dirty="0">
                <a:latin typeface="+mn-ea"/>
                <a:ea typeface="+mn-ea"/>
              </a:rPr>
              <a:t>break</a:t>
            </a:r>
            <a:r>
              <a:rPr lang="zh-CN" altLang="zh-CN" dirty="0">
                <a:latin typeface="+mn-ea"/>
                <a:ea typeface="+mn-ea"/>
              </a:rPr>
              <a:t>语句不在循环语句或</a:t>
            </a:r>
            <a:r>
              <a:rPr lang="en-US" altLang="zh-CN" dirty="0">
                <a:latin typeface="+mn-ea"/>
                <a:ea typeface="+mn-ea"/>
              </a:rPr>
              <a:t>switch</a:t>
            </a:r>
            <a:r>
              <a:rPr lang="zh-CN" altLang="zh-CN" dirty="0">
                <a:latin typeface="+mn-ea"/>
                <a:ea typeface="+mn-ea"/>
              </a:rPr>
              <a:t>语句中；</a:t>
            </a:r>
          </a:p>
          <a:p>
            <a:pPr algn="l"/>
            <a:r>
              <a:rPr lang="zh-CN" altLang="en-US" dirty="0">
                <a:latin typeface="+mn-ea"/>
              </a:rPr>
              <a:t>错误类型</a:t>
            </a:r>
            <a:r>
              <a:rPr lang="en-US" altLang="zh-CN" dirty="0">
                <a:latin typeface="+mn-ea"/>
              </a:rPr>
              <a:t>19</a:t>
            </a:r>
            <a:r>
              <a:rPr lang="zh-CN" altLang="en-US" dirty="0">
                <a:latin typeface="+mn-ea"/>
              </a:rPr>
              <a:t>： </a:t>
            </a:r>
            <a:r>
              <a:rPr lang="en-US" altLang="zh-CN" dirty="0">
                <a:latin typeface="+mn-ea"/>
                <a:ea typeface="+mn-ea"/>
              </a:rPr>
              <a:t>continue</a:t>
            </a:r>
            <a:r>
              <a:rPr lang="zh-CN" altLang="zh-CN" dirty="0">
                <a:latin typeface="+mn-ea"/>
                <a:ea typeface="+mn-ea"/>
              </a:rPr>
              <a:t>语句不在循环语句中；</a:t>
            </a:r>
          </a:p>
          <a:p>
            <a:pPr algn="l"/>
            <a:endParaRPr lang="zh-CN" altLang="zh-CN" dirty="0"/>
          </a:p>
          <a:p>
            <a:pPr algn="l"/>
            <a:r>
              <a:rPr lang="zh-CN" altLang="en-US" dirty="0"/>
              <a:t>注意：程序实现时需要对错误类型编号，如果你定义并检查了上述错误类型之外的错误，请用三位数编号区分（如</a:t>
            </a:r>
            <a:r>
              <a:rPr lang="en-US" altLang="zh-CN" dirty="0"/>
              <a:t>001</a:t>
            </a:r>
            <a:r>
              <a:rPr lang="zh-CN" altLang="en-US" dirty="0"/>
              <a:t>）</a:t>
            </a:r>
            <a:endParaRPr lang="zh-CN" altLang="zh-CN" dirty="0"/>
          </a:p>
          <a:p>
            <a:pPr indent="595313" algn="l" eaLnBrk="1" hangingPunct="1">
              <a:lnSpc>
                <a:spcPct val="150000"/>
              </a:lnSpc>
              <a:spcBef>
                <a:spcPct val="50000"/>
              </a:spcBef>
            </a:pPr>
            <a:endParaRPr lang="zh-CN" altLang="en-US" sz="2200" b="1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45061" name="Rectangle 59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7974012" cy="533400"/>
          </a:xfrm>
        </p:spPr>
        <p:txBody>
          <a:bodyPr/>
          <a:lstStyle/>
          <a:p>
            <a:pPr eaLnBrk="1" hangingPunct="1"/>
            <a:r>
              <a:rPr lang="en-US" altLang="zh-CN" sz="2800" b="1" dirty="0">
                <a:latin typeface="黑体" pitchFamily="49" charset="-122"/>
                <a:ea typeface="黑体" pitchFamily="49" charset="-122"/>
              </a:rPr>
              <a:t>5</a:t>
            </a:r>
            <a:r>
              <a:rPr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.3</a:t>
            </a: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　错误类型定义</a:t>
            </a:r>
          </a:p>
        </p:txBody>
      </p:sp>
      <p:sp>
        <p:nvSpPr>
          <p:cNvPr id="23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6858000" y="6172200"/>
            <a:ext cx="2133600" cy="24447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5A4E69A6-A377-46B3-B416-5172BFF17452}" type="slidenum">
              <a:rPr lang="en-US" altLang="zh-CN" sz="2000" b="1" smtClean="0">
                <a:latin typeface="宋体" pitchFamily="2" charset="-122"/>
                <a:ea typeface="宋体" pitchFamily="2" charset="-122"/>
              </a:rPr>
              <a:pPr/>
              <a:t>13</a:t>
            </a:fld>
            <a:endParaRPr lang="en-US" altLang="zh-CN" sz="2000" b="1" dirty="0">
              <a:latin typeface="宋体" pitchFamily="2" charset="-122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646306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F67E47D-E2A7-4BBF-AB6E-8FF45E60C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11F3A-53DE-4E73-A372-B7C8602DC65D}" type="slidenum">
              <a:rPr lang="en-US" altLang="zh-CN" smtClean="0"/>
              <a:pPr/>
              <a:t>14</a:t>
            </a:fld>
            <a:endParaRPr lang="en-US" altLang="zh-CN"/>
          </a:p>
          <a:p>
            <a:endParaRPr lang="en-US" altLang="zh-CN"/>
          </a:p>
        </p:txBody>
      </p:sp>
      <p:sp>
        <p:nvSpPr>
          <p:cNvPr id="4" name="Rectangle 59">
            <a:extLst>
              <a:ext uri="{FF2B5EF4-FFF2-40B4-BE49-F238E27FC236}">
                <a16:creationId xmlns:a16="http://schemas.microsoft.com/office/drawing/2014/main" id="{1A92E4C7-1666-4FDC-80C1-4F1B6612A144}"/>
              </a:ext>
            </a:extLst>
          </p:cNvPr>
          <p:cNvSpPr txBox="1">
            <a:spLocks noChangeArrowheads="1"/>
          </p:cNvSpPr>
          <p:nvPr/>
        </p:nvSpPr>
        <p:spPr>
          <a:xfrm>
            <a:off x="533400" y="304800"/>
            <a:ext cx="7974012" cy="533400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9pPr>
          </a:lstStyle>
          <a:p>
            <a:pPr eaLnBrk="1" hangingPunct="1"/>
            <a:r>
              <a:rPr lang="zh-CN" altLang="en-US" sz="2800" b="1" kern="0" dirty="0">
                <a:latin typeface="黑体" pitchFamily="49" charset="-122"/>
                <a:ea typeface="黑体" pitchFamily="49" charset="-122"/>
              </a:rPr>
              <a:t>附 </a:t>
            </a:r>
            <a:r>
              <a:rPr lang="en-US" altLang="zh-CN" sz="2800" b="1" kern="0" dirty="0">
                <a:latin typeface="黑体" pitchFamily="49" charset="-122"/>
                <a:ea typeface="黑体" pitchFamily="49" charset="-122"/>
              </a:rPr>
              <a:t>decaf</a:t>
            </a:r>
            <a:r>
              <a:rPr lang="zh-CN" altLang="en-US" sz="2800" b="1" kern="0" dirty="0">
                <a:latin typeface="黑体" pitchFamily="49" charset="-122"/>
                <a:ea typeface="黑体" pitchFamily="49" charset="-122"/>
              </a:rPr>
              <a:t>语言类型检查 及 作用域检查代码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7DF6EC7-9A4C-490A-BB8A-973B433C4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14" y="1447800"/>
            <a:ext cx="2383772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EE94180-4CBC-499E-BBB5-C6146A24C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447800"/>
            <a:ext cx="2133600" cy="10586739"/>
          </a:xfrm>
          <a:prstGeom prst="rect">
            <a:avLst/>
          </a:prstGeom>
        </p:spPr>
      </p:pic>
      <p:sp>
        <p:nvSpPr>
          <p:cNvPr id="9" name="Rectangle 59">
            <a:extLst>
              <a:ext uri="{FF2B5EF4-FFF2-40B4-BE49-F238E27FC236}">
                <a16:creationId xmlns:a16="http://schemas.microsoft.com/office/drawing/2014/main" id="{83FF5FCF-0CDF-4B8F-8159-D88D71BA29A4}"/>
              </a:ext>
            </a:extLst>
          </p:cNvPr>
          <p:cNvSpPr txBox="1">
            <a:spLocks noChangeArrowheads="1"/>
          </p:cNvSpPr>
          <p:nvPr/>
        </p:nvSpPr>
        <p:spPr>
          <a:xfrm>
            <a:off x="528320" y="876300"/>
            <a:ext cx="7974012" cy="533400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rgbClr val="0000FF"/>
                </a:solidFill>
                <a:latin typeface="华文隶书" pitchFamily="2" charset="-122"/>
                <a:ea typeface="华文隶书" pitchFamily="2" charset="-122"/>
              </a:defRPr>
            </a:lvl9pPr>
          </a:lstStyle>
          <a:p>
            <a:pPr eaLnBrk="1" hangingPunct="1"/>
            <a:r>
              <a:rPr lang="en-US" altLang="zh-CN" sz="2800" b="1" kern="0" dirty="0" err="1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ps</a:t>
            </a:r>
            <a:r>
              <a:rPr lang="zh-CN" altLang="en-US" sz="2800" b="1" kern="0" dirty="0">
                <a:solidFill>
                  <a:schemeClr val="tx1"/>
                </a:solidFill>
                <a:latin typeface="黑体" pitchFamily="49" charset="-122"/>
                <a:ea typeface="黑体" pitchFamily="49" charset="-122"/>
              </a:rPr>
              <a:t>：可将图片保存到本地查看</a:t>
            </a:r>
          </a:p>
        </p:txBody>
      </p:sp>
    </p:spTree>
    <p:extLst>
      <p:ext uri="{BB962C8B-B14F-4D97-AF65-F5344CB8AC3E}">
        <p14:creationId xmlns:p14="http://schemas.microsoft.com/office/powerpoint/2010/main" val="3865202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6858000" y="6172200"/>
            <a:ext cx="2133600" cy="24447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5A4E69A6-A377-46B3-B416-5172BFF17452}" type="slidenum">
              <a:rPr lang="en-US" altLang="zh-CN" sz="2000" b="1" smtClean="0">
                <a:latin typeface="宋体" pitchFamily="2" charset="-122"/>
                <a:ea typeface="宋体" pitchFamily="2" charset="-122"/>
              </a:rPr>
              <a:pPr/>
              <a:t>2</a:t>
            </a:fld>
            <a:endParaRPr lang="en-US" altLang="zh-CN" sz="2000" b="1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5123" name="Text Box 3"/>
          <p:cNvSpPr txBox="1">
            <a:spLocks noChangeArrowheads="1"/>
          </p:cNvSpPr>
          <p:nvPr/>
        </p:nvSpPr>
        <p:spPr bwMode="auto">
          <a:xfrm>
            <a:off x="838200" y="914400"/>
            <a:ext cx="7696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endParaRPr lang="en-US" altLang="zh-CN"/>
          </a:p>
        </p:txBody>
      </p:sp>
      <p:sp>
        <p:nvSpPr>
          <p:cNvPr id="5124" name="Rectangle 31"/>
          <p:cNvSpPr>
            <a:spLocks noChangeArrowheads="1"/>
          </p:cNvSpPr>
          <p:nvPr/>
        </p:nvSpPr>
        <p:spPr bwMode="auto">
          <a:xfrm>
            <a:off x="755650" y="2422525"/>
            <a:ext cx="7704138" cy="1133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617538" algn="l" eaLnBrk="1" hangingPunct="1">
              <a:lnSpc>
                <a:spcPct val="150000"/>
              </a:lnSpc>
              <a:spcBef>
                <a:spcPct val="50000"/>
              </a:spcBef>
            </a:pPr>
            <a:r>
              <a:rPr lang="zh-CN" altLang="en-US" sz="2400" b="1" dirty="0">
                <a:latin typeface="Times New Roman" pitchFamily="18" charset="0"/>
              </a:rPr>
              <a:t>本实验的任务：收集程序结构（控制结构和数据结构）相关的语义信息，同时进行静态语义检查。</a:t>
            </a:r>
          </a:p>
        </p:txBody>
      </p:sp>
      <p:sp>
        <p:nvSpPr>
          <p:cNvPr id="5125" name="Text Box 34"/>
          <p:cNvSpPr txBox="1">
            <a:spLocks noChangeArrowheads="1"/>
          </p:cNvSpPr>
          <p:nvPr/>
        </p:nvSpPr>
        <p:spPr bwMode="auto">
          <a:xfrm>
            <a:off x="3708400" y="1554163"/>
            <a:ext cx="165417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2800" b="1" dirty="0">
                <a:solidFill>
                  <a:srgbClr val="800000"/>
                </a:solidFill>
              </a:rPr>
              <a:t>内容摘要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1752600" y="2286000"/>
            <a:ext cx="5334000" cy="1833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hangingPunct="1">
              <a:lnSpc>
                <a:spcPct val="130000"/>
              </a:lnSpc>
              <a:spcBef>
                <a:spcPct val="50000"/>
              </a:spcBef>
            </a:pPr>
            <a:r>
              <a:rPr lang="en-US" altLang="zh-CN" sz="2400" b="1" dirty="0">
                <a:latin typeface="+mn-ea"/>
                <a:ea typeface="+mn-ea"/>
                <a:hlinkClick r:id="rId3" action="ppaction://hlinksldjump"/>
              </a:rPr>
              <a:t>5.1</a:t>
            </a:r>
            <a:r>
              <a:rPr lang="zh-CN" altLang="en-US" sz="2400" b="1" dirty="0">
                <a:latin typeface="+mn-ea"/>
                <a:ea typeface="+mn-ea"/>
                <a:hlinkClick r:id="rId3" action="ppaction://hlinksldjump"/>
              </a:rPr>
              <a:t>　静态语义分析主要任务</a:t>
            </a:r>
            <a:endParaRPr lang="zh-CN" altLang="en-US" sz="2400" b="1" dirty="0">
              <a:latin typeface="+mn-ea"/>
              <a:ea typeface="+mn-ea"/>
            </a:endParaRPr>
          </a:p>
          <a:p>
            <a:pPr algn="l" eaLnBrk="1" hangingPunct="1">
              <a:lnSpc>
                <a:spcPct val="130000"/>
              </a:lnSpc>
              <a:spcBef>
                <a:spcPct val="50000"/>
              </a:spcBef>
            </a:pPr>
            <a:r>
              <a:rPr lang="en-US" altLang="zh-CN" sz="2400" b="1" dirty="0">
                <a:latin typeface="+mn-ea"/>
                <a:ea typeface="+mn-ea"/>
                <a:hlinkClick r:id="rId4" action="ppaction://hlinksldjump"/>
              </a:rPr>
              <a:t>5.2</a:t>
            </a:r>
            <a:r>
              <a:rPr lang="zh-CN" altLang="en-US" sz="2400" b="1" dirty="0">
                <a:latin typeface="+mn-ea"/>
                <a:ea typeface="+mn-ea"/>
                <a:hlinkClick r:id="rId4" action="ppaction://hlinksldjump"/>
              </a:rPr>
              <a:t>　类型检查</a:t>
            </a:r>
            <a:endParaRPr lang="zh-CN" altLang="en-US" sz="2400" b="1" dirty="0">
              <a:latin typeface="+mn-ea"/>
              <a:ea typeface="+mn-ea"/>
            </a:endParaRPr>
          </a:p>
          <a:p>
            <a:pPr algn="l" eaLnBrk="1" hangingPunct="1">
              <a:lnSpc>
                <a:spcPct val="130000"/>
              </a:lnSpc>
              <a:spcBef>
                <a:spcPct val="50000"/>
              </a:spcBef>
            </a:pPr>
            <a:r>
              <a:rPr lang="en-US" altLang="zh-CN" sz="2400" b="1" dirty="0">
                <a:latin typeface="+mn-ea"/>
                <a:ea typeface="+mn-ea"/>
                <a:hlinkClick r:id="rId4" action="ppaction://hlinksldjump"/>
              </a:rPr>
              <a:t>5.3  </a:t>
            </a:r>
            <a:r>
              <a:rPr lang="zh-CN" altLang="en-US" sz="2400" b="1" dirty="0">
                <a:latin typeface="+mn-ea"/>
                <a:ea typeface="+mn-ea"/>
                <a:hlinkClick r:id="rId4" action="ppaction://hlinksldjump"/>
              </a:rPr>
              <a:t>错误类型定义</a:t>
            </a:r>
            <a:endParaRPr lang="zh-CN" altLang="en-US" sz="2400" b="1" dirty="0">
              <a:latin typeface="+mn-ea"/>
              <a:ea typeface="+mn-ea"/>
            </a:endParaRPr>
          </a:p>
        </p:txBody>
      </p:sp>
      <p:sp>
        <p:nvSpPr>
          <p:cNvPr id="6148" name="Text Box 4"/>
          <p:cNvSpPr txBox="1">
            <a:spLocks noChangeArrowheads="1"/>
          </p:cNvSpPr>
          <p:nvPr/>
        </p:nvSpPr>
        <p:spPr bwMode="auto">
          <a:xfrm>
            <a:off x="3194050" y="1163638"/>
            <a:ext cx="16764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zh-CN" altLang="en-US" sz="2800" b="1" dirty="0">
                <a:solidFill>
                  <a:srgbClr val="800000"/>
                </a:solidFill>
                <a:latin typeface="宋体" pitchFamily="2" charset="-122"/>
                <a:ea typeface="宋体" pitchFamily="2" charset="-122"/>
              </a:rPr>
              <a:t>重点讲解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6858000" y="6172200"/>
            <a:ext cx="2133600" cy="24447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5A4E69A6-A377-46B3-B416-5172BFF17452}" type="slidenum">
              <a:rPr lang="en-US" altLang="zh-CN" sz="2000" b="1" smtClean="0">
                <a:latin typeface="宋体" pitchFamily="2" charset="-122"/>
                <a:ea typeface="宋体" pitchFamily="2" charset="-122"/>
              </a:rPr>
              <a:pPr/>
              <a:t>3</a:t>
            </a:fld>
            <a:endParaRPr lang="en-US" altLang="zh-CN" sz="2000" b="1" dirty="0">
              <a:latin typeface="宋体" pitchFamily="2" charset="-122"/>
              <a:ea typeface="宋体" pitchFamily="2" charset="-122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AutoShape 4">
            <a:hlinkClick r:id="rId3" action="ppaction://hlinksldjump" highlightClick="1"/>
          </p:cNvPr>
          <p:cNvSpPr>
            <a:spLocks noChangeArrowheads="1"/>
          </p:cNvSpPr>
          <p:nvPr/>
        </p:nvSpPr>
        <p:spPr bwMode="auto">
          <a:xfrm>
            <a:off x="8829675" y="6477000"/>
            <a:ext cx="228600" cy="228600"/>
          </a:xfrm>
          <a:prstGeom prst="actionButtonBackPrevious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1" hangingPunct="1"/>
            <a:endParaRPr lang="en-CA" altLang="zh-CN"/>
          </a:p>
        </p:txBody>
      </p:sp>
      <p:sp>
        <p:nvSpPr>
          <p:cNvPr id="7176" name="Rectangle 9"/>
          <p:cNvSpPr>
            <a:spLocks noGrp="1" noChangeArrowheads="1"/>
          </p:cNvSpPr>
          <p:nvPr>
            <p:ph type="title"/>
          </p:nvPr>
        </p:nvSpPr>
        <p:spPr>
          <a:xfrm>
            <a:off x="838200" y="304800"/>
            <a:ext cx="4648200" cy="533400"/>
          </a:xfrm>
        </p:spPr>
        <p:txBody>
          <a:bodyPr/>
          <a:lstStyle/>
          <a:p>
            <a:pPr eaLnBrk="1" hangingPunct="1"/>
            <a:r>
              <a:rPr lang="en-US" altLang="zh-CN" sz="2800" b="1" dirty="0">
                <a:latin typeface="Times New Roman" pitchFamily="18" charset="0"/>
                <a:ea typeface="黑体" pitchFamily="2" charset="-122"/>
              </a:rPr>
              <a:t>5.1</a:t>
            </a:r>
            <a:r>
              <a:rPr lang="zh-CN" altLang="en-US" sz="2800" b="1" dirty="0">
                <a:latin typeface="Times New Roman" pitchFamily="18" charset="0"/>
                <a:ea typeface="黑体" pitchFamily="2" charset="-122"/>
              </a:rPr>
              <a:t>　静态语义分析主要任务</a:t>
            </a:r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6858000" y="6172200"/>
            <a:ext cx="2133600" cy="24447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5A4E69A6-A377-46B3-B416-5172BFF17452}" type="slidenum">
              <a:rPr lang="en-US" altLang="zh-CN" sz="2000" b="1" smtClean="0">
                <a:latin typeface="宋体" pitchFamily="2" charset="-122"/>
                <a:ea typeface="宋体" pitchFamily="2" charset="-122"/>
              </a:rPr>
              <a:pPr/>
              <a:t>4</a:t>
            </a:fld>
            <a:endParaRPr lang="en-US" altLang="zh-CN" sz="2000" b="1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630802A-14F8-4EE3-9730-8747F0FA6D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517" y="685800"/>
            <a:ext cx="8041483" cy="54784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lnSpc>
                <a:spcPct val="125000"/>
              </a:lnSpc>
              <a:buClrTx/>
              <a:buFont typeface="Symbol" pitchFamily="18" charset="2"/>
              <a:buNone/>
            </a:pPr>
            <a:endParaRPr lang="zh-CN" altLang="en-US" sz="2000" b="1" dirty="0">
              <a:solidFill>
                <a:srgbClr val="800080"/>
              </a:solidFill>
              <a:latin typeface="宋体" pitchFamily="2" charset="-122"/>
              <a:ea typeface="宋体" pitchFamily="2" charset="-122"/>
            </a:endParaRPr>
          </a:p>
          <a:p>
            <a:pPr lvl="1" algn="l">
              <a:lnSpc>
                <a:spcPct val="125000"/>
              </a:lnSpc>
              <a:buFontTx/>
              <a:buChar char="•"/>
            </a:pP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  </a:t>
            </a:r>
            <a:r>
              <a:rPr lang="zh-CN" altLang="en-US" sz="20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类型检查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</a:rPr>
              <a:t>type checks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） </a:t>
            </a:r>
          </a:p>
          <a:p>
            <a:pPr lvl="1" algn="l">
              <a:lnSpc>
                <a:spcPct val="125000"/>
              </a:lnSpc>
              <a:buFontTx/>
              <a:buNone/>
            </a:pPr>
            <a:r>
              <a:rPr kumimoji="0" lang="zh-CN" altLang="en-US" sz="2000" b="1" dirty="0">
                <a:latin typeface="宋体" pitchFamily="2" charset="-122"/>
                <a:ea typeface="宋体" pitchFamily="2" charset="-122"/>
              </a:rPr>
              <a:t>       检查每个操作是否遵守语言类型系统的定义</a:t>
            </a:r>
            <a:endParaRPr lang="zh-CN" altLang="en-US" sz="2000" b="1" dirty="0">
              <a:latin typeface="宋体" pitchFamily="2" charset="-122"/>
              <a:ea typeface="宋体" pitchFamily="2" charset="-122"/>
            </a:endParaRPr>
          </a:p>
          <a:p>
            <a:pPr lvl="1" algn="l">
              <a:lnSpc>
                <a:spcPct val="125000"/>
              </a:lnSpc>
              <a:buFontTx/>
              <a:buChar char="•"/>
            </a:pP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  </a:t>
            </a:r>
            <a:r>
              <a:rPr lang="zh-CN" altLang="en-US" sz="20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名字的作用域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</a:rPr>
              <a:t>scope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）</a:t>
            </a:r>
            <a:r>
              <a:rPr lang="zh-CN" altLang="en-US" sz="20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分析  </a:t>
            </a:r>
          </a:p>
          <a:p>
            <a:pPr lvl="1" algn="l">
              <a:lnSpc>
                <a:spcPct val="125000"/>
              </a:lnSpc>
              <a:buFontTx/>
              <a:buNone/>
            </a:pPr>
            <a:r>
              <a:rPr lang="zh-CN" altLang="en-US" sz="20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       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建立名字的定义和使用之间联系</a:t>
            </a:r>
          </a:p>
          <a:p>
            <a:pPr lvl="1" algn="l">
              <a:lnSpc>
                <a:spcPct val="125000"/>
              </a:lnSpc>
              <a:buFontTx/>
              <a:buChar char="•"/>
            </a:pPr>
            <a:r>
              <a:rPr lang="zh-CN" altLang="en-US" sz="20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  控制流检查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</a:rPr>
              <a:t>flow-of-control checks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）</a:t>
            </a:r>
          </a:p>
          <a:p>
            <a:pPr marL="1255713" lvl="1" indent="-798513" algn="l">
              <a:lnSpc>
                <a:spcPct val="125000"/>
              </a:lnSpc>
              <a:buFontTx/>
              <a:buNone/>
            </a:pPr>
            <a:r>
              <a:rPr kumimoji="0" lang="zh-CN" altLang="en-US" sz="2000" b="1" dirty="0">
                <a:latin typeface="宋体" pitchFamily="2" charset="-122"/>
                <a:ea typeface="宋体" pitchFamily="2" charset="-122"/>
              </a:rPr>
              <a:t>      控制流语句必须使控制转移到合法的地方（如 </a:t>
            </a:r>
            <a:r>
              <a:rPr kumimoji="0" lang="en-US" altLang="zh-CN" sz="2000" b="1" i="1" dirty="0">
                <a:latin typeface="宋体" pitchFamily="2" charset="-122"/>
                <a:ea typeface="宋体" pitchFamily="2" charset="-122"/>
              </a:rPr>
              <a:t>break</a:t>
            </a:r>
            <a:r>
              <a:rPr kumimoji="0" lang="zh-CN" altLang="en-US" sz="2000" b="1" dirty="0">
                <a:latin typeface="宋体" pitchFamily="2" charset="-122"/>
                <a:ea typeface="宋体" pitchFamily="2" charset="-122"/>
              </a:rPr>
              <a:t>语句必须有合法的语句包围它）</a:t>
            </a:r>
            <a:endParaRPr lang="zh-CN" altLang="en-US" sz="2000" b="1" dirty="0">
              <a:latin typeface="宋体" pitchFamily="2" charset="-122"/>
              <a:ea typeface="宋体" pitchFamily="2" charset="-122"/>
            </a:endParaRPr>
          </a:p>
          <a:p>
            <a:pPr lvl="1" algn="l">
              <a:lnSpc>
                <a:spcPct val="125000"/>
              </a:lnSpc>
              <a:buFontTx/>
              <a:buChar char="•"/>
            </a:pPr>
            <a:r>
              <a:rPr lang="zh-CN" altLang="en-US" sz="20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  唯一性检查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</a:rPr>
              <a:t>uniqueness checks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） </a:t>
            </a:r>
            <a:endParaRPr lang="en-US" altLang="zh-CN" sz="2000" b="1" dirty="0">
              <a:latin typeface="宋体" pitchFamily="2" charset="-122"/>
              <a:ea typeface="宋体" pitchFamily="2" charset="-122"/>
            </a:endParaRPr>
          </a:p>
          <a:p>
            <a:pPr marL="1255713" lvl="1" indent="-798513" algn="l">
              <a:lnSpc>
                <a:spcPct val="125000"/>
              </a:lnSpc>
            </a:pPr>
            <a:r>
              <a:rPr kumimoji="0" lang="en-US" altLang="zh-CN" sz="2000" b="1" dirty="0">
                <a:latin typeface="宋体" pitchFamily="2" charset="-122"/>
                <a:ea typeface="宋体" pitchFamily="2" charset="-122"/>
              </a:rPr>
              <a:t>      </a:t>
            </a:r>
            <a:r>
              <a:rPr kumimoji="0" lang="zh-CN" altLang="en-US" sz="2000" b="1" dirty="0">
                <a:latin typeface="宋体" pitchFamily="2" charset="-122"/>
                <a:ea typeface="宋体" pitchFamily="2" charset="-122"/>
              </a:rPr>
              <a:t>很多场合要求对象只能被定义一次（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如</a:t>
            </a:r>
            <a:r>
              <a:rPr kumimoji="0" lang="zh-CN" altLang="en-US" sz="2000" b="1" dirty="0">
                <a:latin typeface="宋体" pitchFamily="2" charset="-122"/>
                <a:ea typeface="宋体" pitchFamily="2" charset="-122"/>
              </a:rPr>
              <a:t>枚举类型的元素不能重复出现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）</a:t>
            </a:r>
            <a:endParaRPr lang="zh-CN" altLang="en-US" sz="2000" b="1" dirty="0">
              <a:solidFill>
                <a:srgbClr val="800080"/>
              </a:solidFill>
              <a:latin typeface="宋体" pitchFamily="2" charset="-122"/>
              <a:ea typeface="宋体" pitchFamily="2" charset="-122"/>
            </a:endParaRPr>
          </a:p>
          <a:p>
            <a:pPr lvl="1" algn="l">
              <a:lnSpc>
                <a:spcPct val="125000"/>
              </a:lnSpc>
              <a:buFontTx/>
              <a:buChar char="•"/>
            </a:pPr>
            <a:r>
              <a:rPr lang="zh-CN" altLang="en-US" sz="20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 名字的上下文相关性检查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</a:rPr>
              <a:t>name-related checks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） </a:t>
            </a:r>
            <a:endParaRPr lang="en-US" altLang="zh-CN" sz="2000" b="1" dirty="0">
              <a:latin typeface="宋体" pitchFamily="2" charset="-122"/>
              <a:ea typeface="宋体" pitchFamily="2" charset="-122"/>
            </a:endParaRPr>
          </a:p>
          <a:p>
            <a:pPr lvl="1" algn="l">
              <a:lnSpc>
                <a:spcPct val="125000"/>
              </a:lnSpc>
            </a:pPr>
            <a:r>
              <a:rPr lang="en-US" altLang="zh-CN" sz="2000" b="1" dirty="0">
                <a:latin typeface="宋体" pitchFamily="2" charset="-122"/>
                <a:ea typeface="宋体" pitchFamily="2" charset="-122"/>
              </a:rPr>
              <a:t>      </a:t>
            </a:r>
            <a:r>
              <a:rPr kumimoji="0" lang="zh-CN" altLang="en-US" sz="2000" b="1" dirty="0">
                <a:latin typeface="宋体" pitchFamily="2" charset="-122"/>
                <a:ea typeface="宋体" pitchFamily="2" charset="-122"/>
              </a:rPr>
              <a:t>某些名字的多次出现之间应该满足一定的上下文相关性</a:t>
            </a:r>
          </a:p>
          <a:p>
            <a:pPr lvl="1" algn="l">
              <a:lnSpc>
                <a:spcPct val="125000"/>
              </a:lnSpc>
              <a:buFontTx/>
              <a:buChar char="•"/>
            </a:pP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 </a:t>
            </a:r>
            <a:r>
              <a:rPr lang="en-US" altLang="zh-CN" sz="20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……</a:t>
            </a: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Text Box 3"/>
          <p:cNvSpPr txBox="1">
            <a:spLocks noChangeArrowheads="1"/>
          </p:cNvSpPr>
          <p:nvPr/>
        </p:nvSpPr>
        <p:spPr bwMode="auto">
          <a:xfrm flipH="1">
            <a:off x="8480425" y="5999163"/>
            <a:ext cx="511175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zh-CN" altLang="en-US" sz="1000" u="sng" dirty="0">
                <a:hlinkClick r:id="rId3" action="ppaction://hlinksldjump"/>
              </a:rPr>
              <a:t>目录</a:t>
            </a:r>
            <a:endParaRPr lang="zh-CN" altLang="en-US" sz="1000" u="sng" dirty="0"/>
          </a:p>
        </p:txBody>
      </p:sp>
      <p:sp>
        <p:nvSpPr>
          <p:cNvPr id="45061" name="Rectangle 59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7974012" cy="533400"/>
          </a:xfrm>
        </p:spPr>
        <p:txBody>
          <a:bodyPr/>
          <a:lstStyle/>
          <a:p>
            <a:pPr eaLnBrk="1" hangingPunct="1"/>
            <a:r>
              <a:rPr lang="en-US" altLang="zh-CN" sz="2800" b="1" dirty="0">
                <a:latin typeface="黑体" pitchFamily="49" charset="-122"/>
                <a:ea typeface="黑体" pitchFamily="49" charset="-122"/>
              </a:rPr>
              <a:t>5</a:t>
            </a:r>
            <a:r>
              <a:rPr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.2</a:t>
            </a: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　类型检查</a:t>
            </a:r>
          </a:p>
        </p:txBody>
      </p:sp>
      <p:sp>
        <p:nvSpPr>
          <p:cNvPr id="23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6858000" y="6172200"/>
            <a:ext cx="2133600" cy="244475"/>
          </a:xfrm>
          <a:noFill/>
          <a:ln>
            <a:miter lim="800000"/>
            <a:headEnd/>
            <a:tailEnd/>
          </a:ln>
        </p:spPr>
        <p:txBody>
          <a:bodyPr/>
          <a:lstStyle/>
          <a:p>
            <a:fld id="{5A4E69A6-A377-46B3-B416-5172BFF17452}" type="slidenum">
              <a:rPr lang="en-US" altLang="zh-CN" sz="2000" b="1" smtClean="0">
                <a:latin typeface="宋体" pitchFamily="2" charset="-122"/>
                <a:ea typeface="宋体" pitchFamily="2" charset="-122"/>
              </a:rPr>
              <a:pPr/>
              <a:t>5</a:t>
            </a:fld>
            <a:endParaRPr lang="en-US" altLang="zh-CN" sz="2000" b="1" dirty="0"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9D9753E2-217C-483D-92BB-AEFD49CF32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066800"/>
            <a:ext cx="7921625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buClrTx/>
            </a:pPr>
            <a:r>
              <a:rPr lang="zh-CN" altLang="en-US" sz="2000" b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类型检查程序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（</a:t>
            </a:r>
            <a:r>
              <a:rPr lang="en-US" altLang="zh-CN" sz="2000" i="1" dirty="0">
                <a:latin typeface="宋体" pitchFamily="2" charset="-122"/>
                <a:ea typeface="宋体" pitchFamily="2" charset="-122"/>
              </a:rPr>
              <a:t>type checker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）负责类型检查</a:t>
            </a:r>
          </a:p>
          <a:p>
            <a:pPr algn="l">
              <a:buClrTx/>
              <a:buFont typeface="Symbol" pitchFamily="18" charset="2"/>
              <a:buNone/>
            </a:pPr>
            <a:endParaRPr lang="zh-CN" altLang="en-US" sz="2000" b="1" dirty="0">
              <a:latin typeface="宋体" pitchFamily="2" charset="-122"/>
              <a:ea typeface="宋体" pitchFamily="2" charset="-122"/>
            </a:endParaRPr>
          </a:p>
          <a:p>
            <a:pPr lvl="1" algn="l">
              <a:buFontTx/>
              <a:buChar char="•"/>
            </a:pPr>
            <a:r>
              <a:rPr lang="zh-CN" altLang="en-US" sz="2000" i="1" dirty="0">
                <a:solidFill>
                  <a:srgbClr val="800080"/>
                </a:solidFill>
                <a:latin typeface="宋体" pitchFamily="2" charset="-122"/>
                <a:ea typeface="宋体" pitchFamily="2" charset="-122"/>
              </a:rPr>
              <a:t>  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验证程序的结构是否匹配上下文所期望的类型</a:t>
            </a:r>
          </a:p>
          <a:p>
            <a:pPr lvl="1" algn="l">
              <a:buFontTx/>
              <a:buNone/>
            </a:pPr>
            <a:endParaRPr lang="zh-CN" altLang="en-US" sz="2000" b="1" dirty="0">
              <a:latin typeface="宋体" pitchFamily="2" charset="-122"/>
              <a:ea typeface="宋体" pitchFamily="2" charset="-122"/>
            </a:endParaRPr>
          </a:p>
          <a:p>
            <a:pPr lvl="1" algn="l">
              <a:buFontTx/>
              <a:buChar char="•"/>
            </a:pP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  为相关阶段搜集及建立必要的类型信息</a:t>
            </a:r>
          </a:p>
          <a:p>
            <a:pPr lvl="1" algn="l">
              <a:buFontTx/>
              <a:buNone/>
            </a:pPr>
            <a:endParaRPr lang="zh-CN" altLang="en-US" sz="2000" b="1" dirty="0">
              <a:latin typeface="宋体" pitchFamily="2" charset="-122"/>
              <a:ea typeface="宋体" pitchFamily="2" charset="-122"/>
            </a:endParaRPr>
          </a:p>
          <a:p>
            <a:pPr lvl="1" algn="l">
              <a:buFontTx/>
              <a:buChar char="•"/>
            </a:pP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  实现某个类型系统（</a:t>
            </a:r>
            <a:r>
              <a:rPr lang="en-US" altLang="zh-CN" sz="2000" i="1" dirty="0">
                <a:latin typeface="宋体" pitchFamily="2" charset="-122"/>
                <a:ea typeface="宋体" pitchFamily="2" charset="-122"/>
              </a:rPr>
              <a:t>type system</a:t>
            </a: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）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ChangeArrowheads="1"/>
          </p:cNvSpPr>
          <p:nvPr/>
        </p:nvSpPr>
        <p:spPr bwMode="auto">
          <a:xfrm>
            <a:off x="228600" y="5619690"/>
            <a:ext cx="7696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ClrTx/>
            </a:pPr>
            <a:r>
              <a:rPr lang="zh-CN" altLang="en-US" sz="2000" b="1" dirty="0"/>
              <a:t>一个简单语言的文法</a:t>
            </a:r>
          </a:p>
        </p:txBody>
      </p:sp>
      <p:sp>
        <p:nvSpPr>
          <p:cNvPr id="1028" name="Text Box 3"/>
          <p:cNvSpPr txBox="1">
            <a:spLocks noChangeArrowheads="1"/>
          </p:cNvSpPr>
          <p:nvPr/>
        </p:nvSpPr>
        <p:spPr bwMode="auto">
          <a:xfrm>
            <a:off x="381000" y="314980"/>
            <a:ext cx="712946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buClrTx/>
            </a:pPr>
            <a:r>
              <a:rPr lang="en-US" altLang="zh-CN" sz="28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5.2.1 </a:t>
            </a: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类型表达式和类型系统</a:t>
            </a:r>
          </a:p>
        </p:txBody>
      </p:sp>
      <p:graphicFrame>
        <p:nvGraphicFramePr>
          <p:cNvPr id="1026" name="Object 5"/>
          <p:cNvGraphicFramePr>
            <a:graphicFrameLocks noChangeAspect="1"/>
          </p:cNvGraphicFramePr>
          <p:nvPr>
            <p:extLst/>
          </p:nvPr>
        </p:nvGraphicFramePr>
        <p:xfrm>
          <a:off x="457200" y="1066800"/>
          <a:ext cx="7662863" cy="464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1" name="Visio" r:id="rId4" imgW="5331866" imgH="2875178" progId="Visio.Drawing.11">
                  <p:embed/>
                </p:oleObj>
              </mc:Choice>
              <mc:Fallback>
                <p:oleObj name="Visio" r:id="rId4" imgW="5331866" imgH="2875178" progId="Visio.Drawing.11">
                  <p:embed/>
                  <p:pic>
                    <p:nvPicPr>
                      <p:cNvPr id="1026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066800"/>
                        <a:ext cx="7662863" cy="464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标注 4"/>
          <p:cNvSpPr/>
          <p:nvPr/>
        </p:nvSpPr>
        <p:spPr bwMode="auto">
          <a:xfrm>
            <a:off x="2819400" y="1524000"/>
            <a:ext cx="2133600" cy="457200"/>
          </a:xfrm>
          <a:prstGeom prst="wedgeRectCallout">
            <a:avLst>
              <a:gd name="adj1" fmla="val -57227"/>
              <a:gd name="adj2" fmla="val 151992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基本数据类型表达式</a:t>
            </a:r>
          </a:p>
        </p:txBody>
      </p:sp>
      <p:sp>
        <p:nvSpPr>
          <p:cNvPr id="6" name="椭圆 5"/>
          <p:cNvSpPr/>
          <p:nvPr/>
        </p:nvSpPr>
        <p:spPr bwMode="auto">
          <a:xfrm>
            <a:off x="838200" y="2362200"/>
            <a:ext cx="2819400" cy="609600"/>
          </a:xfrm>
          <a:prstGeom prst="ellipse">
            <a:avLst/>
          </a:prstGeom>
          <a:noFill/>
          <a:ln w="9525" cap="flat" cmpd="sng" algn="ctr">
            <a:solidFill>
              <a:srgbClr val="FF33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sp>
        <p:nvSpPr>
          <p:cNvPr id="7" name="矩形标注 6"/>
          <p:cNvSpPr/>
          <p:nvPr/>
        </p:nvSpPr>
        <p:spPr bwMode="auto">
          <a:xfrm>
            <a:off x="5638800" y="1524000"/>
            <a:ext cx="2133600" cy="457200"/>
          </a:xfrm>
          <a:prstGeom prst="wedgeRectCallout">
            <a:avLst>
              <a:gd name="adj1" fmla="val -57227"/>
              <a:gd name="adj2" fmla="val 151992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b="1" dirty="0">
                <a:latin typeface="宋体" pitchFamily="2" charset="-122"/>
                <a:ea typeface="宋体" pitchFamily="2" charset="-122"/>
              </a:rPr>
              <a:t>有界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数据类型表达式</a:t>
            </a:r>
          </a:p>
        </p:txBody>
      </p:sp>
      <p:sp>
        <p:nvSpPr>
          <p:cNvPr id="8" name="椭圆 7"/>
          <p:cNvSpPr/>
          <p:nvPr/>
        </p:nvSpPr>
        <p:spPr bwMode="auto">
          <a:xfrm>
            <a:off x="3581400" y="2362200"/>
            <a:ext cx="2133600" cy="609600"/>
          </a:xfrm>
          <a:prstGeom prst="ellipse">
            <a:avLst/>
          </a:prstGeom>
          <a:noFill/>
          <a:ln w="9525" cap="flat" cmpd="sng" algn="ctr">
            <a:solidFill>
              <a:srgbClr val="FF33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sp>
        <p:nvSpPr>
          <p:cNvPr id="9" name="矩形标注 8"/>
          <p:cNvSpPr/>
          <p:nvPr/>
        </p:nvSpPr>
        <p:spPr bwMode="auto">
          <a:xfrm>
            <a:off x="6934200" y="2438400"/>
            <a:ext cx="2133600" cy="457200"/>
          </a:xfrm>
          <a:prstGeom prst="wedgeRectCallout">
            <a:avLst>
              <a:gd name="adj1" fmla="val -76840"/>
              <a:gd name="adj2" fmla="val -10720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b="1" dirty="0">
                <a:latin typeface="宋体" pitchFamily="2" charset="-122"/>
                <a:ea typeface="宋体" pitchFamily="2" charset="-122"/>
              </a:rPr>
              <a:t>指针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数据类型表达式</a:t>
            </a:r>
          </a:p>
        </p:txBody>
      </p:sp>
      <p:sp>
        <p:nvSpPr>
          <p:cNvPr id="10" name="椭圆 9"/>
          <p:cNvSpPr/>
          <p:nvPr/>
        </p:nvSpPr>
        <p:spPr bwMode="auto">
          <a:xfrm>
            <a:off x="5715000" y="2362200"/>
            <a:ext cx="685800" cy="609600"/>
          </a:xfrm>
          <a:prstGeom prst="ellipse">
            <a:avLst/>
          </a:prstGeom>
          <a:noFill/>
          <a:ln w="9525" cap="flat" cmpd="sng" algn="ctr">
            <a:solidFill>
              <a:srgbClr val="FF33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sp>
        <p:nvSpPr>
          <p:cNvPr id="11" name="矩形标注 10"/>
          <p:cNvSpPr/>
          <p:nvPr/>
        </p:nvSpPr>
        <p:spPr bwMode="auto">
          <a:xfrm>
            <a:off x="2667000" y="5257800"/>
            <a:ext cx="1828800" cy="457200"/>
          </a:xfrm>
          <a:prstGeom prst="wedgeRectCallout">
            <a:avLst>
              <a:gd name="adj1" fmla="val -76840"/>
              <a:gd name="adj2" fmla="val -10720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b="1" dirty="0">
                <a:latin typeface="宋体" pitchFamily="2" charset="-122"/>
                <a:ea typeface="宋体" pitchFamily="2" charset="-122"/>
              </a:rPr>
              <a:t>积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类型表达式</a:t>
            </a:r>
          </a:p>
        </p:txBody>
      </p:sp>
      <p:sp>
        <p:nvSpPr>
          <p:cNvPr id="12" name="椭圆 11"/>
          <p:cNvSpPr/>
          <p:nvPr/>
        </p:nvSpPr>
        <p:spPr bwMode="auto">
          <a:xfrm>
            <a:off x="381000" y="5181600"/>
            <a:ext cx="1676400" cy="609600"/>
          </a:xfrm>
          <a:prstGeom prst="ellipse">
            <a:avLst/>
          </a:prstGeom>
          <a:noFill/>
          <a:ln w="9525" cap="flat" cmpd="sng" algn="ctr">
            <a:solidFill>
              <a:srgbClr val="FF33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sp>
        <p:nvSpPr>
          <p:cNvPr id="13" name="矩形标注 12"/>
          <p:cNvSpPr/>
          <p:nvPr/>
        </p:nvSpPr>
        <p:spPr bwMode="auto">
          <a:xfrm>
            <a:off x="4419600" y="3886200"/>
            <a:ext cx="4724400" cy="457200"/>
          </a:xfrm>
          <a:prstGeom prst="wedgeRectCallout">
            <a:avLst>
              <a:gd name="adj1" fmla="val -76840"/>
              <a:gd name="adj2" fmla="val -10720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b="1" dirty="0">
                <a:latin typeface="宋体" pitchFamily="2" charset="-122"/>
                <a:ea typeface="宋体" pitchFamily="2" charset="-122"/>
              </a:rPr>
              <a:t>过程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类型表达式（其中</a:t>
            </a:r>
            <a:r>
              <a:rPr kumimoji="0" lang="en-US" altLang="zh-CN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A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是积类型表达式）</a:t>
            </a:r>
          </a:p>
        </p:txBody>
      </p:sp>
      <p:sp>
        <p:nvSpPr>
          <p:cNvPr id="14" name="椭圆 13"/>
          <p:cNvSpPr/>
          <p:nvPr/>
        </p:nvSpPr>
        <p:spPr bwMode="auto">
          <a:xfrm>
            <a:off x="2514600" y="3810000"/>
            <a:ext cx="1371600" cy="609600"/>
          </a:xfrm>
          <a:prstGeom prst="ellipse">
            <a:avLst/>
          </a:prstGeom>
          <a:noFill/>
          <a:ln w="9525" cap="flat" cmpd="sng" algn="ctr">
            <a:solidFill>
              <a:srgbClr val="FF33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sp>
        <p:nvSpPr>
          <p:cNvPr id="16" name="矩形标注 15"/>
          <p:cNvSpPr/>
          <p:nvPr/>
        </p:nvSpPr>
        <p:spPr bwMode="auto">
          <a:xfrm>
            <a:off x="2971800" y="1981200"/>
            <a:ext cx="1828800" cy="457200"/>
          </a:xfrm>
          <a:prstGeom prst="wedgeRectCallout">
            <a:avLst>
              <a:gd name="adj1" fmla="val -76840"/>
              <a:gd name="adj2" fmla="val -10720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b="1" dirty="0">
                <a:latin typeface="宋体" pitchFamily="2" charset="-122"/>
                <a:ea typeface="宋体" pitchFamily="2" charset="-122"/>
              </a:rPr>
              <a:t>积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类型表达式</a:t>
            </a:r>
          </a:p>
        </p:txBody>
      </p:sp>
      <p:sp>
        <p:nvSpPr>
          <p:cNvPr id="17" name="椭圆 16"/>
          <p:cNvSpPr/>
          <p:nvPr/>
        </p:nvSpPr>
        <p:spPr bwMode="auto">
          <a:xfrm>
            <a:off x="304800" y="1905000"/>
            <a:ext cx="2057400" cy="609600"/>
          </a:xfrm>
          <a:prstGeom prst="ellipse">
            <a:avLst/>
          </a:prstGeom>
          <a:noFill/>
          <a:ln w="9525" cap="flat" cmpd="sng" algn="ctr">
            <a:solidFill>
              <a:srgbClr val="FF3300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sp>
        <p:nvSpPr>
          <p:cNvPr id="18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6781800" y="6248400"/>
            <a:ext cx="2133600" cy="244475"/>
          </a:xfrm>
          <a:noFill/>
        </p:spPr>
        <p:txBody>
          <a:bodyPr/>
          <a:lstStyle/>
          <a:p>
            <a:fld id="{2820BC35-C20A-453A-AE9C-4159F0304E86}" type="slidenum">
              <a:rPr lang="en-US" altLang="zh-CN" smtClean="0">
                <a:ea typeface="宋体" charset="-122"/>
              </a:rPr>
              <a:pPr/>
              <a:t>6</a:t>
            </a:fld>
            <a:endParaRPr lang="en-US" altLang="zh-CN" dirty="0">
              <a:ea typeface="宋体" charset="-122"/>
            </a:endParaRPr>
          </a:p>
        </p:txBody>
      </p:sp>
      <p:sp>
        <p:nvSpPr>
          <p:cNvPr id="19" name="矩形标注 18"/>
          <p:cNvSpPr/>
          <p:nvPr/>
        </p:nvSpPr>
        <p:spPr bwMode="auto">
          <a:xfrm>
            <a:off x="1981200" y="1066800"/>
            <a:ext cx="3505200" cy="457200"/>
          </a:xfrm>
          <a:prstGeom prst="wedgeRectCallout">
            <a:avLst>
              <a:gd name="adj1" fmla="val -58656"/>
              <a:gd name="adj2" fmla="val -14675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D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表示说明部分，</a:t>
            </a:r>
            <a:r>
              <a:rPr kumimoji="0" lang="en-US" altLang="zh-CN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S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表示语句部分</a:t>
            </a:r>
          </a:p>
        </p:txBody>
      </p:sp>
      <p:sp>
        <p:nvSpPr>
          <p:cNvPr id="20" name="矩形标注 19"/>
          <p:cNvSpPr/>
          <p:nvPr/>
        </p:nvSpPr>
        <p:spPr bwMode="auto">
          <a:xfrm>
            <a:off x="1981200" y="1524000"/>
            <a:ext cx="3505200" cy="457200"/>
          </a:xfrm>
          <a:prstGeom prst="wedgeRectCallout">
            <a:avLst>
              <a:gd name="adj1" fmla="val -58656"/>
              <a:gd name="adj2" fmla="val -14675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b="1" dirty="0">
                <a:latin typeface="宋体" pitchFamily="2" charset="-122"/>
                <a:ea typeface="宋体" pitchFamily="2" charset="-122"/>
              </a:rPr>
              <a:t>V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表示变量说明，</a:t>
            </a:r>
            <a:r>
              <a:rPr lang="en-US" altLang="zh-CN" b="1" dirty="0">
                <a:latin typeface="宋体" pitchFamily="2" charset="-122"/>
                <a:ea typeface="宋体" pitchFamily="2" charset="-122"/>
              </a:rPr>
              <a:t>F</a:t>
            </a:r>
            <a:r>
              <a:rPr kumimoji="0" lang="zh-CN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宋体" pitchFamily="2" charset="-122"/>
                <a:ea typeface="宋体" pitchFamily="2" charset="-122"/>
              </a:rPr>
              <a:t>表示函数声明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905000" y="1066800"/>
            <a:ext cx="6553200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>
                <a:latin typeface="+mn-ea"/>
                <a:ea typeface="+mn-ea"/>
              </a:rPr>
              <a:t>类型表达式：</a:t>
            </a:r>
            <a:r>
              <a:rPr lang="en-US" altLang="zh-CN" b="1" dirty="0" err="1">
                <a:latin typeface="+mn-ea"/>
                <a:ea typeface="+mn-ea"/>
              </a:rPr>
              <a:t>type_error</a:t>
            </a:r>
            <a:r>
              <a:rPr lang="en-US" altLang="zh-CN" b="1" dirty="0">
                <a:latin typeface="+mn-ea"/>
                <a:ea typeface="+mn-ea"/>
              </a:rPr>
              <a:t>  </a:t>
            </a:r>
            <a:r>
              <a:rPr lang="zh-CN" altLang="en-US" b="1" dirty="0">
                <a:latin typeface="+mn-ea"/>
                <a:ea typeface="+mn-ea"/>
              </a:rPr>
              <a:t>专用于类型错误的程序单元</a:t>
            </a:r>
            <a:endParaRPr lang="en-US" altLang="zh-CN" b="1" dirty="0">
              <a:latin typeface="+mn-ea"/>
              <a:ea typeface="+mn-ea"/>
            </a:endParaRPr>
          </a:p>
          <a:p>
            <a:pPr algn="l"/>
            <a:r>
              <a:rPr lang="zh-CN" altLang="en-US" b="1" dirty="0">
                <a:latin typeface="+mn-ea"/>
                <a:ea typeface="+mn-ea"/>
              </a:rPr>
              <a:t>类型表达式：</a:t>
            </a:r>
            <a:r>
              <a:rPr lang="en-US" altLang="zh-CN" b="1" dirty="0">
                <a:latin typeface="+mn-ea"/>
                <a:ea typeface="+mn-ea"/>
              </a:rPr>
              <a:t>OK          </a:t>
            </a:r>
            <a:r>
              <a:rPr lang="zh-CN" altLang="en-US" b="1" dirty="0">
                <a:latin typeface="+mn-ea"/>
                <a:ea typeface="+mn-ea"/>
              </a:rPr>
              <a:t>专用于没有类型错误的程序单元</a:t>
            </a:r>
            <a:endParaRPr lang="en-US" altLang="zh-CN" b="1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856832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8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9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9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9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00"/>
                            </p:stCondLst>
                            <p:childTnLst>
                              <p:par>
                                <p:cTn id="102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6" grpId="0" animBg="1"/>
      <p:bldP spid="16" grpId="1" animBg="1"/>
      <p:bldP spid="17" grpId="0" animBg="1"/>
      <p:bldP spid="17" grpId="1" animBg="1"/>
      <p:bldP spid="19" grpId="0" animBg="1"/>
      <p:bldP spid="19" grpId="1" animBg="1"/>
      <p:bldP spid="20" grpId="0" animBg="1"/>
      <p:bldP spid="20" grpId="1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3" name="Text Box 33"/>
          <p:cNvSpPr txBox="1">
            <a:spLocks noChangeArrowheads="1"/>
          </p:cNvSpPr>
          <p:nvPr/>
        </p:nvSpPr>
        <p:spPr bwMode="auto">
          <a:xfrm>
            <a:off x="304800" y="1501691"/>
            <a:ext cx="8413531" cy="46705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ClrTx/>
              <a:buFont typeface="Wingdings" pitchFamily="2" charset="2"/>
              <a:buNone/>
            </a:pP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V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V</a:t>
            </a:r>
            <a:r>
              <a:rPr lang="de-DE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; T   </a:t>
            </a:r>
            <a:r>
              <a:rPr lang="de-DE" altLang="zh-CN" sz="2000" b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de-DE" altLang="zh-CN" sz="2000" b="1" i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L.in := T.type </a:t>
            </a:r>
            <a:r>
              <a:rPr lang="de-DE" altLang="zh-CN" sz="2000" b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L  </a:t>
            </a:r>
          </a:p>
          <a:p>
            <a:pPr algn="l">
              <a:buClrTx/>
              <a:buFont typeface="Wingdings" pitchFamily="2" charset="2"/>
              <a:buNone/>
            </a:pP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V.type := make_product_3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(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V</a:t>
            </a:r>
            <a:r>
              <a:rPr lang="de-DE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.type, T.type, L.num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 }</a:t>
            </a:r>
            <a:r>
              <a:rPr lang="de-DE" altLang="zh-CN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</a:p>
          <a:p>
            <a:pPr algn="l">
              <a:spcBef>
                <a:spcPts val="300"/>
              </a:spcBef>
              <a:buClrTx/>
              <a:buFont typeface="Wingdings" pitchFamily="2" charset="2"/>
              <a:buNone/>
            </a:pP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V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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V.type := &lt;&gt;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 </a:t>
            </a:r>
            <a:endParaRPr lang="en-US" altLang="zh-CN" sz="2000" b="1" dirty="0">
              <a:solidFill>
                <a:srgbClr val="0070C0"/>
              </a:solidFill>
              <a:latin typeface="宋体" pitchFamily="2" charset="-122"/>
              <a:ea typeface="宋体" pitchFamily="2" charset="-122"/>
              <a:cs typeface="Times New Roman" pitchFamily="18" charset="0"/>
              <a:sym typeface="Symbol" pitchFamily="18" charset="2"/>
            </a:endParaRPr>
          </a:p>
          <a:p>
            <a:pPr algn="l">
              <a:spcBef>
                <a:spcPts val="600"/>
              </a:spcBef>
              <a:buClrTx/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cs typeface="Times New Roman" pitchFamily="18" charset="0"/>
                <a:sym typeface="Symbol" pitchFamily="18" charset="2"/>
              </a:rPr>
              <a:t>T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cs typeface="Times New Roman" pitchFamily="18" charset="0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cs typeface="Times New Roman" pitchFamily="18" charset="0"/>
                <a:sym typeface="Symbol" pitchFamily="18" charset="2"/>
              </a:rPr>
              <a:t> </a:t>
            </a:r>
            <a:r>
              <a:rPr lang="en-US" altLang="zh-CN" sz="2000" b="1" dirty="0" err="1">
                <a:latin typeface="宋体" pitchFamily="2" charset="-122"/>
                <a:ea typeface="宋体" pitchFamily="2" charset="-122"/>
                <a:cs typeface="Times New Roman" pitchFamily="18" charset="0"/>
                <a:sym typeface="Symbol" pitchFamily="18" charset="2"/>
              </a:rPr>
              <a:t>boolean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cs typeface="Times New Roman" pitchFamily="18" charset="0"/>
                <a:sym typeface="Symbol" pitchFamily="18" charset="2"/>
              </a:rPr>
              <a:t>  </a:t>
            </a:r>
            <a:r>
              <a:rPr lang="en-US" altLang="zh-CN" sz="2000" b="1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cs typeface="Times New Roman" pitchFamily="18" charset="0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cs typeface="Times New Roman" pitchFamily="18" charset="0"/>
                <a:sym typeface="Symbol" pitchFamily="18" charset="2"/>
              </a:rPr>
              <a:t>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T.type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bool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 </a:t>
            </a:r>
          </a:p>
          <a:p>
            <a:pPr algn="l">
              <a:spcBef>
                <a:spcPts val="600"/>
              </a:spcBef>
              <a:buClrTx/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T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integer   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T.type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int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 </a:t>
            </a:r>
          </a:p>
          <a:p>
            <a:pPr algn="l">
              <a:spcBef>
                <a:spcPts val="300"/>
              </a:spcBef>
              <a:buClrTx/>
              <a:buFont typeface="Wingdings" pitchFamily="2" charset="2"/>
              <a:buNone/>
            </a:pPr>
            <a:endParaRPr lang="en-US" altLang="zh-CN" sz="1000" b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spcBef>
                <a:spcPts val="300"/>
              </a:spcBef>
              <a:buClrTx/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T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real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 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{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:= real}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</a:p>
          <a:p>
            <a:pPr algn="l">
              <a:buClrTx/>
              <a:buFont typeface="Wingdings" pitchFamily="2" charset="2"/>
              <a:buNone/>
            </a:pPr>
            <a:endParaRPr lang="en-US" altLang="zh-CN" sz="1000" b="1" i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marL="3579813" indent="-3579813" algn="l">
              <a:buClrTx/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T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array [ </a:t>
            </a:r>
            <a:r>
              <a:rPr lang="en-US" altLang="zh-CN" sz="2000" b="1" u="sng" dirty="0" err="1">
                <a:latin typeface="宋体" pitchFamily="2" charset="-122"/>
                <a:ea typeface="宋体" pitchFamily="2" charset="-122"/>
                <a:sym typeface="Symbol" pitchFamily="18" charset="2"/>
              </a:rPr>
              <a:t>num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] of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T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    </a:t>
            </a:r>
            <a:r>
              <a:rPr lang="en-US" altLang="zh-CN" sz="2000" b="1" baseline="-25000" dirty="0">
                <a:solidFill>
                  <a:srgbClr val="00B0F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array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(1.. </a:t>
            </a:r>
            <a:r>
              <a:rPr lang="fr-FR" altLang="zh-CN" sz="2000" b="1" i="1" u="sng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num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lexval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,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T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 } </a:t>
            </a:r>
          </a:p>
          <a:p>
            <a:pPr algn="l">
              <a:buClrTx/>
              <a:buFont typeface="Wingdings" pitchFamily="2" charset="2"/>
              <a:buNone/>
            </a:pPr>
            <a:endParaRPr lang="en-US" altLang="zh-CN" sz="1000" b="1" i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ClrTx/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T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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T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    </a:t>
            </a:r>
            <a:r>
              <a:rPr lang="fr-FR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{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T.type 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pointer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 } </a:t>
            </a:r>
          </a:p>
          <a:p>
            <a:pPr marL="3765550" indent="-3765550" algn="l">
              <a:spcBef>
                <a:spcPts val="300"/>
              </a:spcBef>
              <a:buFont typeface="Wingdings" pitchFamily="2" charset="2"/>
              <a:buNone/>
            </a:pPr>
            <a:r>
              <a:rPr lang="fr-FR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L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</a:t>
            </a:r>
            <a:r>
              <a:rPr lang="fr-FR" altLang="zh-CN" sz="2000" b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fr-FR" altLang="zh-CN" sz="2000" b="1" i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L</a:t>
            </a:r>
            <a:r>
              <a:rPr lang="fr-FR" altLang="zh-CN" sz="2000" b="1" baseline="-25000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fr-FR" altLang="zh-CN" sz="2000" b="1" i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.in</a:t>
            </a:r>
            <a:r>
              <a:rPr lang="fr-FR" altLang="zh-CN" sz="2000" b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:= </a:t>
            </a:r>
            <a:r>
              <a:rPr lang="fr-FR" altLang="zh-CN" sz="2000" b="1" i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L.in</a:t>
            </a:r>
            <a:r>
              <a:rPr lang="fr-FR" altLang="zh-CN" sz="2000" b="1" dirty="0">
                <a:solidFill>
                  <a:srgbClr val="FF000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  <a:r>
              <a:rPr lang="fr-FR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fr-FR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L</a:t>
            </a:r>
            <a:r>
              <a:rPr lang="fr-FR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fr-FR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, </a:t>
            </a:r>
            <a:r>
              <a:rPr lang="fr-FR" altLang="zh-CN" sz="2000" b="1" u="sng" dirty="0"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fr-FR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addtype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fr-FR" altLang="zh-CN" sz="2000" b="1" u="sng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.entry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, 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L.in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 ; 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L.num 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L</a:t>
            </a:r>
            <a:r>
              <a:rPr lang="fr-FR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.num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+1 }</a:t>
            </a:r>
          </a:p>
          <a:p>
            <a:pPr algn="l">
              <a:spcBef>
                <a:spcPts val="300"/>
              </a:spcBef>
              <a:buFont typeface="Wingdings" pitchFamily="2" charset="2"/>
              <a:buNone/>
            </a:pPr>
            <a:r>
              <a:rPr lang="fr-FR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L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</a:t>
            </a:r>
            <a:r>
              <a:rPr lang="fr-FR" altLang="zh-CN" sz="2000" b="1" u="sng" dirty="0"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fr-FR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fr-FR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  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addtype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fr-FR" altLang="zh-CN" sz="2000" b="1" u="sng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.entry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, 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L.in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); 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L.num 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fr-F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fr-F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fr-FR" altLang="zh-CN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fr-FR" altLang="zh-CN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endParaRPr lang="en-US" altLang="zh-CN" b="1" dirty="0">
              <a:solidFill>
                <a:srgbClr val="0070C0"/>
              </a:solidFill>
              <a:latin typeface="宋体" pitchFamily="2" charset="-122"/>
              <a:ea typeface="宋体" pitchFamily="2" charset="-122"/>
              <a:sym typeface="Symbol" pitchFamily="18" charset="2"/>
            </a:endParaRP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381000" y="314980"/>
            <a:ext cx="712946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buClrTx/>
            </a:pPr>
            <a:r>
              <a:rPr lang="en-US" altLang="zh-CN" sz="28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en-US" altLang="zh-CN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5.2.2 </a:t>
            </a: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语法制导的类型检查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457200" y="914400"/>
            <a:ext cx="712946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buClrTx/>
            </a:pPr>
            <a:r>
              <a:rPr lang="zh-CN" altLang="en-US" sz="20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声明相关翻译模式：</a:t>
            </a:r>
          </a:p>
        </p:txBody>
      </p:sp>
      <p:sp>
        <p:nvSpPr>
          <p:cNvPr id="7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6781800" y="6248400"/>
            <a:ext cx="2133600" cy="244475"/>
          </a:xfrm>
          <a:noFill/>
        </p:spPr>
        <p:txBody>
          <a:bodyPr/>
          <a:lstStyle/>
          <a:p>
            <a:fld id="{2820BC35-C20A-453A-AE9C-4159F0304E86}" type="slidenum">
              <a:rPr lang="en-US" altLang="zh-CN" smtClean="0">
                <a:ea typeface="宋体" charset="-122"/>
              </a:rPr>
              <a:pPr/>
              <a:t>7</a:t>
            </a:fld>
            <a:endParaRPr lang="en-US" altLang="zh-CN" dirty="0">
              <a:ea typeface="宋体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8D525D3-AFB5-40E8-A32C-9E59D799BBF2}"/>
              </a:ext>
            </a:extLst>
          </p:cNvPr>
          <p:cNvSpPr/>
          <p:nvPr/>
        </p:nvSpPr>
        <p:spPr bwMode="auto">
          <a:xfrm>
            <a:off x="284480" y="2943046"/>
            <a:ext cx="4648200" cy="381000"/>
          </a:xfrm>
          <a:prstGeom prst="rect">
            <a:avLst/>
          </a:prstGeom>
          <a:solidFill>
            <a:srgbClr val="92D050">
              <a:alpha val="3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1C9B2C7-8058-4986-A91D-F986BD013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2163"/>
            <a:ext cx="9144000" cy="1051965"/>
          </a:xfrm>
          <a:prstGeom prst="rect">
            <a:avLst/>
          </a:prstGeom>
        </p:spPr>
      </p:pic>
      <p:sp>
        <p:nvSpPr>
          <p:cNvPr id="8" name="对话气泡: 矩形 7">
            <a:extLst>
              <a:ext uri="{FF2B5EF4-FFF2-40B4-BE49-F238E27FC236}">
                <a16:creationId xmlns:a16="http://schemas.microsoft.com/office/drawing/2014/main" id="{8D914E9A-12B3-4849-B65C-D01B01F8A0F3}"/>
              </a:ext>
            </a:extLst>
          </p:cNvPr>
          <p:cNvSpPr/>
          <p:nvPr/>
        </p:nvSpPr>
        <p:spPr bwMode="auto">
          <a:xfrm>
            <a:off x="4419599" y="4114799"/>
            <a:ext cx="4319051" cy="880037"/>
          </a:xfrm>
          <a:prstGeom prst="wedgeRectCallout">
            <a:avLst/>
          </a:prstGeom>
          <a:solidFill>
            <a:schemeClr val="accent1">
              <a:alpha val="96001"/>
            </a:schemeClr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 err="1"/>
              <a:t>addtype</a:t>
            </a:r>
            <a:r>
              <a:rPr lang="en-US" altLang="zh-CN" dirty="0"/>
              <a:t>(</a:t>
            </a:r>
            <a:r>
              <a:rPr lang="en-US" altLang="zh-CN" dirty="0" err="1"/>
              <a:t>id.entry</a:t>
            </a:r>
            <a:r>
              <a:rPr lang="zh-CN" altLang="en-US" dirty="0"/>
              <a:t>，</a:t>
            </a:r>
            <a:r>
              <a:rPr lang="en-US" altLang="zh-CN" dirty="0"/>
              <a:t>L.in)</a:t>
            </a:r>
            <a:r>
              <a:rPr lang="zh-CN" altLang="en-US" dirty="0"/>
              <a:t>表示将属性值</a:t>
            </a:r>
            <a:endParaRPr lang="en-US" altLang="zh-CN" dirty="0"/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L.in</a:t>
            </a:r>
            <a:r>
              <a:rPr lang="zh-CN" altLang="en-US" dirty="0"/>
              <a:t>填入当前标识符在符号表的表项中的</a:t>
            </a:r>
            <a:endParaRPr lang="en-US" altLang="zh-CN" dirty="0"/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type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域（记录标识符的类型）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7E21FE3-A29A-49D6-8819-39A464B9A3DB}"/>
              </a:ext>
            </a:extLst>
          </p:cNvPr>
          <p:cNvGrpSpPr/>
          <p:nvPr/>
        </p:nvGrpSpPr>
        <p:grpSpPr>
          <a:xfrm>
            <a:off x="3929161" y="1676400"/>
            <a:ext cx="5048250" cy="2181703"/>
            <a:chOff x="3929161" y="1676400"/>
            <a:chExt cx="5048250" cy="2181703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C81871AB-5370-4DAF-97D6-426097FAAC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29161" y="2534128"/>
              <a:ext cx="5048250" cy="1323975"/>
            </a:xfrm>
            <a:prstGeom prst="rect">
              <a:avLst/>
            </a:prstGeom>
          </p:spPr>
        </p:pic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C5D2F9B1-D851-4A83-9C8B-AB27EF15BCFB}"/>
                </a:ext>
              </a:extLst>
            </p:cNvPr>
            <p:cNvCxnSpPr/>
            <p:nvPr/>
          </p:nvCxnSpPr>
          <p:spPr bwMode="auto">
            <a:xfrm flipH="1">
              <a:off x="6096000" y="1676400"/>
              <a:ext cx="2057400" cy="106680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triangle"/>
            </a:ln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950195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50" name="Text Box 90"/>
          <p:cNvSpPr txBox="1">
            <a:spLocks noChangeArrowheads="1"/>
          </p:cNvSpPr>
          <p:nvPr/>
        </p:nvSpPr>
        <p:spPr bwMode="auto">
          <a:xfrm>
            <a:off x="609600" y="1295400"/>
            <a:ext cx="7715605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true    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bool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endParaRPr lang="de-DE" altLang="zh-CN" sz="2000" b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false    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E.type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:= 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bool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endParaRPr lang="de-DE" altLang="zh-CN" sz="2000" b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de-DE" altLang="zh-CN" sz="2000" b="1" i="1" u="sng" dirty="0">
                <a:latin typeface="宋体" pitchFamily="2" charset="-122"/>
                <a:ea typeface="宋体" pitchFamily="2" charset="-122"/>
                <a:sym typeface="Symbol" pitchFamily="18" charset="2"/>
              </a:rPr>
              <a:t>int</a:t>
            </a:r>
            <a:r>
              <a:rPr lang="de-DE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  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{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E.type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de-DE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int </a:t>
            </a:r>
            <a:r>
              <a:rPr lang="de-DE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endParaRPr lang="pt-BR" altLang="zh-CN" sz="2000" b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pt-BR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pt-BR" altLang="zh-CN" sz="2000" b="1" i="1" u="sng" dirty="0">
                <a:latin typeface="宋体" pitchFamily="2" charset="-122"/>
                <a:ea typeface="宋体" pitchFamily="2" charset="-122"/>
                <a:sym typeface="Symbol" pitchFamily="18" charset="2"/>
              </a:rPr>
              <a:t>real</a:t>
            </a:r>
            <a:r>
              <a:rPr lang="pt-BR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  </a:t>
            </a:r>
            <a:r>
              <a:rPr lang="pt-B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pt-B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pt-B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E.type </a:t>
            </a:r>
            <a:r>
              <a:rPr lang="pt-B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pt-BR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real </a:t>
            </a:r>
            <a:r>
              <a:rPr lang="pt-B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endParaRPr lang="en-US" altLang="zh-CN" sz="2000" b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u="sng" dirty="0"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:= if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lookup_type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en-US" altLang="zh-CN" sz="2000" b="1" i="1" u="sng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.name) = nil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         then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         else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lookup_type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en-US" altLang="zh-CN" sz="2000" b="1" i="1" u="sng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id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.name)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}</a:t>
            </a:r>
            <a:endParaRPr lang="fr-FR" altLang="zh-CN" sz="2000" b="1" dirty="0">
              <a:solidFill>
                <a:srgbClr val="0070C0"/>
              </a:solidFill>
              <a:latin typeface="宋体" pitchFamily="2" charset="-122"/>
              <a:ea typeface="宋体" pitchFamily="2" charset="-122"/>
              <a:sym typeface="Symbol" pitchFamily="18" charset="2"/>
            </a:endParaRP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381000" y="314980"/>
            <a:ext cx="712946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buClrTx/>
            </a:pPr>
            <a:r>
              <a:rPr lang="en-US" altLang="zh-CN" sz="28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表达式相关翻译模式：</a:t>
            </a:r>
          </a:p>
        </p:txBody>
      </p:sp>
      <p:sp>
        <p:nvSpPr>
          <p:cNvPr id="6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6781800" y="6248400"/>
            <a:ext cx="2133600" cy="244475"/>
          </a:xfrm>
          <a:noFill/>
        </p:spPr>
        <p:txBody>
          <a:bodyPr/>
          <a:lstStyle/>
          <a:p>
            <a:fld id="{2820BC35-C20A-453A-AE9C-4159F0304E86}" type="slidenum">
              <a:rPr lang="en-US" altLang="zh-CN" smtClean="0">
                <a:ea typeface="宋体" charset="-122"/>
              </a:rPr>
              <a:pPr/>
              <a:t>8</a:t>
            </a:fld>
            <a:endParaRPr lang="en-US" altLang="zh-CN" dirty="0">
              <a:ea typeface="宋体" charset="-122"/>
            </a:endParaRPr>
          </a:p>
        </p:txBody>
      </p:sp>
      <p:sp>
        <p:nvSpPr>
          <p:cNvPr id="2" name="对话气泡: 矩形 1">
            <a:extLst>
              <a:ext uri="{FF2B5EF4-FFF2-40B4-BE49-F238E27FC236}">
                <a16:creationId xmlns:a16="http://schemas.microsoft.com/office/drawing/2014/main" id="{CDF4BD3F-F835-420B-B3EC-A08A2FB999B4}"/>
              </a:ext>
            </a:extLst>
          </p:cNvPr>
          <p:cNvSpPr/>
          <p:nvPr/>
        </p:nvSpPr>
        <p:spPr bwMode="auto">
          <a:xfrm>
            <a:off x="1447800" y="4876800"/>
            <a:ext cx="5734405" cy="1219200"/>
          </a:xfrm>
          <a:prstGeom prst="wedgeRectCallout">
            <a:avLst>
              <a:gd name="adj1" fmla="val 24230"/>
              <a:gd name="adj2" fmla="val -68969"/>
            </a:avLst>
          </a:prstGeom>
          <a:solidFill>
            <a:schemeClr val="accent1">
              <a:alpha val="96001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语义函数</a:t>
            </a:r>
            <a:r>
              <a:rPr kumimoji="0" lang="en-US" altLang="zh-CN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lookup_type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（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id.name)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从符号表中查找名字为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id.name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的标识符所对应的表项中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type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域的内容，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若未查找到该表项或表项中的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type</a:t>
            </a: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域无定义，则返回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nil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28099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273" name="Text Box 9"/>
          <p:cNvSpPr txBox="1">
            <a:spLocks noChangeArrowheads="1"/>
          </p:cNvSpPr>
          <p:nvPr/>
        </p:nvSpPr>
        <p:spPr bwMode="auto">
          <a:xfrm>
            <a:off x="381000" y="997089"/>
            <a:ext cx="8382000" cy="4093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u="sng" dirty="0">
                <a:latin typeface="宋体" pitchFamily="2" charset="-122"/>
                <a:ea typeface="宋体" pitchFamily="2" charset="-122"/>
                <a:sym typeface="Symbol" pitchFamily="18" charset="2"/>
              </a:rPr>
              <a:t>op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if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.type=real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and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.type=real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real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else if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int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and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int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int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else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endParaRPr lang="en-US" altLang="zh-CN" sz="2000" b="1" i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u="sng" dirty="0" err="1">
                <a:latin typeface="宋体" pitchFamily="2" charset="-122"/>
                <a:ea typeface="宋体" pitchFamily="2" charset="-122"/>
                <a:sym typeface="Symbol" pitchFamily="18" charset="2"/>
              </a:rPr>
              <a:t>rop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if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.type=real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and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.type=real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bool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else if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int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and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int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bool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else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endParaRPr lang="en-US" altLang="zh-CN" sz="2000" b="1" i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marL="2247900" indent="-2247900"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[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]    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if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2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int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and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.type=array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s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, 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t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else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endParaRPr lang="en-US" altLang="zh-CN" sz="2000" b="1" i="1" dirty="0"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 </a:t>
            </a:r>
            <a:r>
              <a:rPr lang="en-US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 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E</a:t>
            </a:r>
            <a:r>
              <a:rPr lang="en-US" altLang="zh-CN" sz="2000" b="1" baseline="-25000" dirty="0"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latin typeface="宋体" pitchFamily="2" charset="-122"/>
                <a:ea typeface="宋体" pitchFamily="2" charset="-122"/>
                <a:sym typeface="Symbol" pitchFamily="18" charset="2"/>
              </a:rPr>
              <a:t>^  </a:t>
            </a:r>
            <a:r>
              <a:rPr lang="pt-BR" altLang="zh-CN" sz="2000" b="1" dirty="0">
                <a:latin typeface="宋体" pitchFamily="2" charset="-122"/>
                <a:ea typeface="宋体" pitchFamily="2" charset="-122"/>
                <a:sym typeface="Symbol" pitchFamily="18" charset="2"/>
              </a:rPr>
              <a:t>     </a:t>
            </a:r>
            <a:r>
              <a:rPr lang="pt-BR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{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E.type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:=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if E</a:t>
            </a:r>
            <a:r>
              <a:rPr lang="en-US" altLang="zh-CN" sz="2000" b="1" baseline="-25000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1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.type= pointer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(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)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then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t</a:t>
            </a:r>
            <a:endParaRPr lang="en-US" altLang="zh-CN" sz="2000" b="1" dirty="0">
              <a:solidFill>
                <a:srgbClr val="0070C0"/>
              </a:solidFill>
              <a:latin typeface="宋体" pitchFamily="2" charset="-122"/>
              <a:ea typeface="宋体" pitchFamily="2" charset="-122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                             else</a:t>
            </a:r>
            <a:r>
              <a:rPr lang="en-US" altLang="zh-CN" sz="2000" b="1" i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</a:t>
            </a:r>
            <a:r>
              <a:rPr lang="en-US" altLang="zh-CN" sz="2000" b="1" i="1" dirty="0" err="1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type_error</a:t>
            </a:r>
            <a:r>
              <a:rPr lang="en-US" altLang="zh-CN" sz="2000" b="1" dirty="0">
                <a:solidFill>
                  <a:srgbClr val="0070C0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 }</a:t>
            </a: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381000" y="314980"/>
            <a:ext cx="712946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buClrTx/>
            </a:pPr>
            <a:r>
              <a:rPr lang="en-US" altLang="zh-CN" sz="2800" b="1" dirty="0">
                <a:solidFill>
                  <a:srgbClr val="C00000"/>
                </a:solidFill>
                <a:latin typeface="黑体" pitchFamily="49" charset="-122"/>
                <a:ea typeface="黑体" pitchFamily="49" charset="-122"/>
              </a:rPr>
              <a:t> </a:t>
            </a:r>
            <a:r>
              <a:rPr lang="zh-CN" altLang="en-US" sz="28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  <a:cs typeface="+mj-cs"/>
              </a:rPr>
              <a:t>表达式相关翻译模式：</a:t>
            </a:r>
          </a:p>
        </p:txBody>
      </p:sp>
      <p:sp>
        <p:nvSpPr>
          <p:cNvPr id="6" name="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6781800" y="6248400"/>
            <a:ext cx="2133600" cy="244475"/>
          </a:xfrm>
          <a:noFill/>
        </p:spPr>
        <p:txBody>
          <a:bodyPr/>
          <a:lstStyle/>
          <a:p>
            <a:fld id="{2820BC35-C20A-453A-AE9C-4159F0304E86}" type="slidenum">
              <a:rPr lang="en-US" altLang="zh-CN" smtClean="0">
                <a:ea typeface="宋体" charset="-122"/>
              </a:rPr>
              <a:pPr/>
              <a:t>9</a:t>
            </a:fld>
            <a:endParaRPr lang="en-US" altLang="zh-CN" dirty="0">
              <a:ea typeface="宋体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E57578B-7E87-410A-A198-FB9498AD0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9843"/>
            <a:ext cx="9144000" cy="271831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4456E15-3B85-45BD-A35B-61CEBC73D05B}"/>
              </a:ext>
            </a:extLst>
          </p:cNvPr>
          <p:cNvSpPr/>
          <p:nvPr/>
        </p:nvSpPr>
        <p:spPr bwMode="auto">
          <a:xfrm>
            <a:off x="279399" y="1022399"/>
            <a:ext cx="8382000" cy="973684"/>
          </a:xfrm>
          <a:prstGeom prst="rect">
            <a:avLst/>
          </a:prstGeom>
          <a:solidFill>
            <a:srgbClr val="00B050">
              <a:alpha val="26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  <p:sp>
        <p:nvSpPr>
          <p:cNvPr id="3" name="对话气泡: 矩形 2">
            <a:extLst>
              <a:ext uri="{FF2B5EF4-FFF2-40B4-BE49-F238E27FC236}">
                <a16:creationId xmlns:a16="http://schemas.microsoft.com/office/drawing/2014/main" id="{ECE8C630-DB99-4683-9367-46D5D2DB0402}"/>
              </a:ext>
            </a:extLst>
          </p:cNvPr>
          <p:cNvSpPr/>
          <p:nvPr/>
        </p:nvSpPr>
        <p:spPr bwMode="auto">
          <a:xfrm>
            <a:off x="762000" y="4806329"/>
            <a:ext cx="5105400" cy="1339801"/>
          </a:xfrm>
          <a:prstGeom prst="wedgeRectCallout">
            <a:avLst>
              <a:gd name="adj1" fmla="val -25012"/>
              <a:gd name="adj2" fmla="val -61106"/>
            </a:avLst>
          </a:prstGeom>
          <a:solidFill>
            <a:schemeClr val="accent1">
              <a:alpha val="96001"/>
            </a:schemeClr>
          </a:soli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微软雅黑" pitchFamily="34" charset="-122"/>
              </a:rPr>
              <a:t>比较算术运算符两边类型是否相同，若不同，报错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(</a:t>
            </a:r>
            <a:r>
              <a:rPr lang="zh-CN" altLang="en-US" dirty="0"/>
              <a:t>错误类型</a:t>
            </a:r>
            <a:r>
              <a:rPr lang="en-US" altLang="zh-CN" dirty="0"/>
              <a:t>15</a:t>
            </a:r>
            <a:r>
              <a:rPr lang="zh-CN" altLang="en-US" dirty="0"/>
              <a:t>）</a:t>
            </a: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41555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686e7c3563d8f306a532210606e7c963d60f3fd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华文隶书"/>
        <a:ea typeface="华文隶书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993366">
            <a:alpha val="96001"/>
          </a:srgbClr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993366">
            <a:alpha val="96001"/>
          </a:srgbClr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微软雅黑" pitchFamily="34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默认设计模板">
  <a:themeElements>
    <a:clrScheme name="1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默认设计模板">
      <a:majorFont>
        <a:latin typeface="华文隶书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993366">
            <a:alpha val="96001"/>
          </a:srgbClr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993366">
            <a:alpha val="96001"/>
          </a:srgbClr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微软雅黑" pitchFamily="34" charset="-122"/>
          </a:defRPr>
        </a:defPPr>
      </a:lstStyle>
    </a:lnDef>
  </a:objectDefaults>
  <a:extraClrSchemeLst>
    <a:extraClrScheme>
      <a:clrScheme name="1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27650</TotalTime>
  <Words>1863</Words>
  <Application>Microsoft Office PowerPoint</Application>
  <PresentationFormat>全屏显示(4:3)</PresentationFormat>
  <Paragraphs>193</Paragraphs>
  <Slides>14</Slides>
  <Notes>11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黑体</vt:lpstr>
      <vt:lpstr>华文隶书</vt:lpstr>
      <vt:lpstr>宋体</vt:lpstr>
      <vt:lpstr>微软雅黑</vt:lpstr>
      <vt:lpstr>Arial</vt:lpstr>
      <vt:lpstr>Symbol</vt:lpstr>
      <vt:lpstr>Times New Roman</vt:lpstr>
      <vt:lpstr>Wingdings</vt:lpstr>
      <vt:lpstr>默认设计模板</vt:lpstr>
      <vt:lpstr>1_默认设计模板</vt:lpstr>
      <vt:lpstr>Visio</vt:lpstr>
      <vt:lpstr>PowerPoint 演示文稿</vt:lpstr>
      <vt:lpstr>PowerPoint 演示文稿</vt:lpstr>
      <vt:lpstr>PowerPoint 演示文稿</vt:lpstr>
      <vt:lpstr>5.1　静态语义分析主要任务</vt:lpstr>
      <vt:lpstr>5.2　类型检查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5.3　错误类型定义</vt:lpstr>
      <vt:lpstr>5.3　错误类型定义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admin</cp:lastModifiedBy>
  <cp:revision>646</cp:revision>
  <cp:lastPrinted>1601-01-01T00:00:00Z</cp:lastPrinted>
  <dcterms:created xsi:type="dcterms:W3CDTF">1601-01-01T00:00:00Z</dcterms:created>
  <dcterms:modified xsi:type="dcterms:W3CDTF">2021-05-24T02:05:31Z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